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B2E8"/>
    <a:srgbClr val="BA86D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4" d="100"/>
          <a:sy n="74" d="100"/>
        </p:scale>
        <p:origin x="5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ABA416F-105E-49CB-84BC-4673787272DA}" type="datetimeFigureOut">
              <a:rPr lang="en-US" smtClean="0"/>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57C467-E827-465B-B279-2C7DBFF528A5}" type="slidenum">
              <a:rPr lang="en-US" smtClean="0"/>
              <a:t>‹#›</a:t>
            </a:fld>
            <a:endParaRPr lang="en-US"/>
          </a:p>
        </p:txBody>
      </p:sp>
    </p:spTree>
    <p:extLst>
      <p:ext uri="{BB962C8B-B14F-4D97-AF65-F5344CB8AC3E}">
        <p14:creationId xmlns:p14="http://schemas.microsoft.com/office/powerpoint/2010/main" val="3872054372"/>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ABA416F-105E-49CB-84BC-4673787272DA}" type="datetimeFigureOut">
              <a:rPr lang="en-US" smtClean="0"/>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57C467-E827-465B-B279-2C7DBFF528A5}" type="slidenum">
              <a:rPr lang="en-US" smtClean="0"/>
              <a:t>‹#›</a:t>
            </a:fld>
            <a:endParaRPr lang="en-US"/>
          </a:p>
        </p:txBody>
      </p:sp>
    </p:spTree>
    <p:extLst>
      <p:ext uri="{BB962C8B-B14F-4D97-AF65-F5344CB8AC3E}">
        <p14:creationId xmlns:p14="http://schemas.microsoft.com/office/powerpoint/2010/main" val="2279112023"/>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ABA416F-105E-49CB-84BC-4673787272DA}" type="datetimeFigureOut">
              <a:rPr lang="en-US" smtClean="0"/>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57C467-E827-465B-B279-2C7DBFF528A5}" type="slidenum">
              <a:rPr lang="en-US" smtClean="0"/>
              <a:t>‹#›</a:t>
            </a:fld>
            <a:endParaRPr lang="en-US"/>
          </a:p>
        </p:txBody>
      </p:sp>
    </p:spTree>
    <p:extLst>
      <p:ext uri="{BB962C8B-B14F-4D97-AF65-F5344CB8AC3E}">
        <p14:creationId xmlns:p14="http://schemas.microsoft.com/office/powerpoint/2010/main" val="4065569283"/>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ABA416F-105E-49CB-84BC-4673787272DA}" type="datetimeFigureOut">
              <a:rPr lang="en-US" smtClean="0"/>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57C467-E827-465B-B279-2C7DBFF528A5}" type="slidenum">
              <a:rPr lang="en-US" smtClean="0"/>
              <a:t>‹#›</a:t>
            </a:fld>
            <a:endParaRPr lang="en-US"/>
          </a:p>
        </p:txBody>
      </p:sp>
    </p:spTree>
    <p:extLst>
      <p:ext uri="{BB962C8B-B14F-4D97-AF65-F5344CB8AC3E}">
        <p14:creationId xmlns:p14="http://schemas.microsoft.com/office/powerpoint/2010/main" val="1061335868"/>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BA416F-105E-49CB-84BC-4673787272DA}" type="datetimeFigureOut">
              <a:rPr lang="en-US" smtClean="0"/>
              <a:t>5/21/2014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57C467-E827-465B-B279-2C7DBFF528A5}" type="slidenum">
              <a:rPr lang="en-US" smtClean="0"/>
              <a:t>‹#›</a:t>
            </a:fld>
            <a:endParaRPr lang="en-US"/>
          </a:p>
        </p:txBody>
      </p:sp>
    </p:spTree>
    <p:extLst>
      <p:ext uri="{BB962C8B-B14F-4D97-AF65-F5344CB8AC3E}">
        <p14:creationId xmlns:p14="http://schemas.microsoft.com/office/powerpoint/2010/main" val="681188501"/>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ABA416F-105E-49CB-84BC-4673787272DA}" type="datetimeFigureOut">
              <a:rPr lang="en-US" smtClean="0"/>
              <a:t>5/21/2014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57C467-E827-465B-B279-2C7DBFF528A5}" type="slidenum">
              <a:rPr lang="en-US" smtClean="0"/>
              <a:t>‹#›</a:t>
            </a:fld>
            <a:endParaRPr lang="en-US"/>
          </a:p>
        </p:txBody>
      </p:sp>
    </p:spTree>
    <p:extLst>
      <p:ext uri="{BB962C8B-B14F-4D97-AF65-F5344CB8AC3E}">
        <p14:creationId xmlns:p14="http://schemas.microsoft.com/office/powerpoint/2010/main" val="2364743940"/>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ABA416F-105E-49CB-84BC-4673787272DA}" type="datetimeFigureOut">
              <a:rPr lang="en-US" smtClean="0"/>
              <a:t>5/21/2014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57C467-E827-465B-B279-2C7DBFF528A5}" type="slidenum">
              <a:rPr lang="en-US" smtClean="0"/>
              <a:t>‹#›</a:t>
            </a:fld>
            <a:endParaRPr lang="en-US"/>
          </a:p>
        </p:txBody>
      </p:sp>
    </p:spTree>
    <p:extLst>
      <p:ext uri="{BB962C8B-B14F-4D97-AF65-F5344CB8AC3E}">
        <p14:creationId xmlns:p14="http://schemas.microsoft.com/office/powerpoint/2010/main" val="1772926521"/>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ABA416F-105E-49CB-84BC-4673787272DA}" type="datetimeFigureOut">
              <a:rPr lang="en-US" smtClean="0"/>
              <a:t>5/21/2014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57C467-E827-465B-B279-2C7DBFF528A5}" type="slidenum">
              <a:rPr lang="en-US" smtClean="0"/>
              <a:t>‹#›</a:t>
            </a:fld>
            <a:endParaRPr lang="en-US"/>
          </a:p>
        </p:txBody>
      </p:sp>
    </p:spTree>
    <p:extLst>
      <p:ext uri="{BB962C8B-B14F-4D97-AF65-F5344CB8AC3E}">
        <p14:creationId xmlns:p14="http://schemas.microsoft.com/office/powerpoint/2010/main" val="554859081"/>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BA416F-105E-49CB-84BC-4673787272DA}" type="datetimeFigureOut">
              <a:rPr lang="en-US" smtClean="0"/>
              <a:t>5/21/2014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57C467-E827-465B-B279-2C7DBFF528A5}" type="slidenum">
              <a:rPr lang="en-US" smtClean="0"/>
              <a:t>‹#›</a:t>
            </a:fld>
            <a:endParaRPr lang="en-US"/>
          </a:p>
        </p:txBody>
      </p:sp>
    </p:spTree>
    <p:extLst>
      <p:ext uri="{BB962C8B-B14F-4D97-AF65-F5344CB8AC3E}">
        <p14:creationId xmlns:p14="http://schemas.microsoft.com/office/powerpoint/2010/main" val="800318311"/>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BA416F-105E-49CB-84BC-4673787272DA}" type="datetimeFigureOut">
              <a:rPr lang="en-US" smtClean="0"/>
              <a:t>5/21/2014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57C467-E827-465B-B279-2C7DBFF528A5}" type="slidenum">
              <a:rPr lang="en-US" smtClean="0"/>
              <a:t>‹#›</a:t>
            </a:fld>
            <a:endParaRPr lang="en-US"/>
          </a:p>
        </p:txBody>
      </p:sp>
    </p:spTree>
    <p:extLst>
      <p:ext uri="{BB962C8B-B14F-4D97-AF65-F5344CB8AC3E}">
        <p14:creationId xmlns:p14="http://schemas.microsoft.com/office/powerpoint/2010/main" val="3321017877"/>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BA416F-105E-49CB-84BC-4673787272DA}" type="datetimeFigureOut">
              <a:rPr lang="en-US" smtClean="0"/>
              <a:t>5/21/2014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57C467-E827-465B-B279-2C7DBFF528A5}" type="slidenum">
              <a:rPr lang="en-US" smtClean="0"/>
              <a:t>‹#›</a:t>
            </a:fld>
            <a:endParaRPr lang="en-US"/>
          </a:p>
        </p:txBody>
      </p:sp>
    </p:spTree>
    <p:extLst>
      <p:ext uri="{BB962C8B-B14F-4D97-AF65-F5344CB8AC3E}">
        <p14:creationId xmlns:p14="http://schemas.microsoft.com/office/powerpoint/2010/main" val="2327169660"/>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3B2E8"/>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BA416F-105E-49CB-84BC-4673787272DA}" type="datetimeFigureOut">
              <a:rPr lang="en-US" smtClean="0"/>
              <a:t>5/21/2014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57C467-E827-465B-B279-2C7DBFF528A5}" type="slidenum">
              <a:rPr lang="en-US" smtClean="0"/>
              <a:t>‹#›</a:t>
            </a:fld>
            <a:endParaRPr lang="en-US"/>
          </a:p>
        </p:txBody>
      </p:sp>
    </p:spTree>
    <p:extLst>
      <p:ext uri="{BB962C8B-B14F-4D97-AF65-F5344CB8AC3E}">
        <p14:creationId xmlns:p14="http://schemas.microsoft.com/office/powerpoint/2010/main" val="2226223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957384" y="380999"/>
            <a:ext cx="5684108" cy="1446550"/>
          </a:xfrm>
          <a:prstGeom prst="rect">
            <a:avLst/>
          </a:prstGeom>
          <a:noFill/>
        </p:spPr>
        <p:txBody>
          <a:bodyPr wrap="square" rtlCol="0">
            <a:spAutoFit/>
          </a:bodyPr>
          <a:lstStyle/>
          <a:p>
            <a:pPr algn="r"/>
            <a:r>
              <a:rPr lang="en-US" sz="3200" b="1" dirty="0" smtClean="0"/>
              <a:t>Why would we want to change?</a:t>
            </a:r>
          </a:p>
          <a:p>
            <a:pPr algn="r"/>
            <a:endParaRPr lang="en-US" sz="2400" b="1" dirty="0" smtClean="0"/>
          </a:p>
          <a:p>
            <a:pPr algn="r"/>
            <a:r>
              <a:rPr lang="en-US" sz="3200" b="1" dirty="0" smtClean="0"/>
              <a:t>The purpose of sanctification…</a:t>
            </a:r>
            <a:endParaRPr lang="en-US" sz="3200" b="1" dirty="0"/>
          </a:p>
        </p:txBody>
      </p:sp>
      <p:grpSp>
        <p:nvGrpSpPr>
          <p:cNvPr id="13" name="Group 12"/>
          <p:cNvGrpSpPr/>
          <p:nvPr/>
        </p:nvGrpSpPr>
        <p:grpSpPr>
          <a:xfrm>
            <a:off x="76200" y="380999"/>
            <a:ext cx="1933832" cy="6060989"/>
            <a:chOff x="76200" y="381000"/>
            <a:chExt cx="1752600" cy="5867400"/>
          </a:xfrm>
        </p:grpSpPr>
        <p:grpSp>
          <p:nvGrpSpPr>
            <p:cNvPr id="14" name="Group 13"/>
            <p:cNvGrpSpPr/>
            <p:nvPr/>
          </p:nvGrpSpPr>
          <p:grpSpPr>
            <a:xfrm>
              <a:off x="76200" y="381000"/>
              <a:ext cx="1752600" cy="5867400"/>
              <a:chOff x="304800" y="381000"/>
              <a:chExt cx="1752600" cy="5867400"/>
            </a:xfrm>
          </p:grpSpPr>
          <p:sp>
            <p:nvSpPr>
              <p:cNvPr id="17" name="Oval 16"/>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God</a:t>
                </a:r>
                <a:endParaRPr lang="en-US" sz="3000" b="1" dirty="0">
                  <a:solidFill>
                    <a:schemeClr val="tx1"/>
                  </a:solidFill>
                </a:endParaRPr>
              </a:p>
            </p:txBody>
          </p:sp>
          <p:sp>
            <p:nvSpPr>
              <p:cNvPr id="18" name="Oval 17"/>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Church</a:t>
                </a:r>
                <a:endParaRPr lang="en-US" sz="3000" b="1" dirty="0">
                  <a:solidFill>
                    <a:schemeClr val="tx1"/>
                  </a:solidFill>
                </a:endParaRPr>
              </a:p>
            </p:txBody>
          </p:sp>
          <p:sp>
            <p:nvSpPr>
              <p:cNvPr id="19" name="Oval 18"/>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3000" b="1" dirty="0" smtClean="0">
                    <a:solidFill>
                      <a:schemeClr val="tx1"/>
                    </a:solidFill>
                  </a:rPr>
                  <a:t>Peoples</a:t>
                </a:r>
                <a:endParaRPr lang="en-US" sz="3000" b="1" dirty="0">
                  <a:solidFill>
                    <a:schemeClr val="tx1"/>
                  </a:solidFill>
                </a:endParaRPr>
              </a:p>
            </p:txBody>
          </p:sp>
          <p:sp>
            <p:nvSpPr>
              <p:cNvPr id="20" name="Oval 19"/>
              <p:cNvSpPr/>
              <p:nvPr/>
            </p:nvSpPr>
            <p:spPr>
              <a:xfrm>
                <a:off x="591584" y="2438400"/>
                <a:ext cx="1179030" cy="609600"/>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Christ</a:t>
                </a:r>
                <a:endParaRPr lang="en-US" sz="2400" b="1" dirty="0">
                  <a:solidFill>
                    <a:schemeClr val="tx1"/>
                  </a:solidFill>
                </a:endParaRPr>
              </a:p>
            </p:txBody>
          </p:sp>
        </p:grpSp>
        <p:sp>
          <p:nvSpPr>
            <p:cNvPr id="15"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sp>
          <p:nvSpPr>
            <p:cNvPr id="16" name="Rectangle 14"/>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grpSp>
    </p:spTree>
    <p:extLst>
      <p:ext uri="{BB962C8B-B14F-4D97-AF65-F5344CB8AC3E}">
        <p14:creationId xmlns:p14="http://schemas.microsoft.com/office/powerpoint/2010/main" val="1927036738"/>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0" y="0"/>
            <a:ext cx="9069860" cy="2062103"/>
          </a:xfrm>
          <a:prstGeom prst="rect">
            <a:avLst/>
          </a:prstGeom>
          <a:noFill/>
        </p:spPr>
        <p:txBody>
          <a:bodyPr wrap="square" rtlCol="0">
            <a:spAutoFit/>
          </a:bodyPr>
          <a:lstStyle/>
          <a:p>
            <a:r>
              <a:rPr lang="en-US" sz="3200" dirty="0"/>
              <a:t>Hebrews 10.10 </a:t>
            </a:r>
            <a:r>
              <a:rPr lang="en-US" sz="3200" dirty="0" smtClean="0"/>
              <a:t>[</a:t>
            </a:r>
            <a:r>
              <a:rPr lang="en-US" sz="3200" dirty="0"/>
              <a:t>NET]:  “By his [God’s] will we have been </a:t>
            </a:r>
            <a:r>
              <a:rPr lang="en-US" sz="3200" u="sng" dirty="0"/>
              <a:t>made holy through the offering </a:t>
            </a:r>
            <a:r>
              <a:rPr lang="en-US" sz="3200" dirty="0"/>
              <a:t>of the body of Jesus Christ once for all</a:t>
            </a:r>
            <a:r>
              <a:rPr lang="en-US" sz="3200" dirty="0" smtClean="0"/>
              <a:t>.”</a:t>
            </a:r>
          </a:p>
          <a:p>
            <a:endParaRPr lang="en-US" sz="3200" b="1" dirty="0">
              <a:solidFill>
                <a:srgbClr val="FFFF00"/>
              </a:solidFill>
            </a:endParaRPr>
          </a:p>
        </p:txBody>
      </p:sp>
    </p:spTree>
    <p:extLst>
      <p:ext uri="{BB962C8B-B14F-4D97-AF65-F5344CB8AC3E}">
        <p14:creationId xmlns:p14="http://schemas.microsoft.com/office/powerpoint/2010/main" val="622625202"/>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0" y="0"/>
            <a:ext cx="9069860" cy="4031873"/>
          </a:xfrm>
          <a:prstGeom prst="rect">
            <a:avLst/>
          </a:prstGeom>
          <a:noFill/>
        </p:spPr>
        <p:txBody>
          <a:bodyPr wrap="square" rtlCol="0">
            <a:spAutoFit/>
          </a:bodyPr>
          <a:lstStyle/>
          <a:p>
            <a:r>
              <a:rPr lang="en-US" sz="3200" dirty="0"/>
              <a:t>Hebrews 10.10 </a:t>
            </a:r>
            <a:r>
              <a:rPr lang="en-US" sz="3200" dirty="0" smtClean="0"/>
              <a:t>[</a:t>
            </a:r>
            <a:r>
              <a:rPr lang="en-US" sz="3200" dirty="0"/>
              <a:t>NET]:  “By his [God’s] will we have been </a:t>
            </a:r>
            <a:r>
              <a:rPr lang="en-US" sz="3200" u="sng" dirty="0"/>
              <a:t>made holy through the offering </a:t>
            </a:r>
            <a:r>
              <a:rPr lang="en-US" sz="3200" dirty="0"/>
              <a:t>of the body of Jesus Christ once for all</a:t>
            </a:r>
            <a:r>
              <a:rPr lang="en-US" sz="3200" dirty="0" smtClean="0"/>
              <a:t>.”</a:t>
            </a:r>
          </a:p>
          <a:p>
            <a:endParaRPr lang="en-US" sz="3200" b="1" dirty="0"/>
          </a:p>
          <a:p>
            <a:r>
              <a:rPr lang="en-US" sz="3200" dirty="0"/>
              <a:t>Romans 3.23-24 [NASB]:  “for all have sinned and fall short of the glory of God, </a:t>
            </a:r>
            <a:r>
              <a:rPr lang="en-US" sz="3200" u="sng" dirty="0"/>
              <a:t>being justified as a gift </a:t>
            </a:r>
            <a:r>
              <a:rPr lang="en-US" sz="3200" dirty="0"/>
              <a:t>by His grace through the redemption which is in Christ Jesus…”</a:t>
            </a:r>
            <a:endParaRPr lang="en-US" sz="3200" b="1" dirty="0" smtClean="0"/>
          </a:p>
        </p:txBody>
      </p:sp>
    </p:spTree>
    <p:extLst>
      <p:ext uri="{BB962C8B-B14F-4D97-AF65-F5344CB8AC3E}">
        <p14:creationId xmlns:p14="http://schemas.microsoft.com/office/powerpoint/2010/main" val="636486143"/>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0" y="0"/>
            <a:ext cx="9069860" cy="6494085"/>
          </a:xfrm>
          <a:prstGeom prst="rect">
            <a:avLst/>
          </a:prstGeom>
          <a:noFill/>
        </p:spPr>
        <p:txBody>
          <a:bodyPr wrap="square" rtlCol="0">
            <a:spAutoFit/>
          </a:bodyPr>
          <a:lstStyle/>
          <a:p>
            <a:r>
              <a:rPr lang="en-US" sz="3200" dirty="0"/>
              <a:t>Hebrews 10.10 </a:t>
            </a:r>
            <a:r>
              <a:rPr lang="en-US" sz="3200" dirty="0" smtClean="0"/>
              <a:t>[</a:t>
            </a:r>
            <a:r>
              <a:rPr lang="en-US" sz="3200" dirty="0"/>
              <a:t>NET]:  “By his [God’s] will we have been </a:t>
            </a:r>
            <a:r>
              <a:rPr lang="en-US" sz="3200" u="sng" dirty="0"/>
              <a:t>made holy through the offering </a:t>
            </a:r>
            <a:r>
              <a:rPr lang="en-US" sz="3200" dirty="0"/>
              <a:t>of the body of Jesus Christ once for all</a:t>
            </a:r>
            <a:r>
              <a:rPr lang="en-US" sz="3200" dirty="0" smtClean="0"/>
              <a:t>.”</a:t>
            </a:r>
          </a:p>
          <a:p>
            <a:endParaRPr lang="en-US" sz="3200" b="1" dirty="0"/>
          </a:p>
          <a:p>
            <a:r>
              <a:rPr lang="en-US" sz="3200" dirty="0"/>
              <a:t>Romans 3.23-24 [NASB]:  “for all have sinned and fall short of the glory of God, </a:t>
            </a:r>
            <a:r>
              <a:rPr lang="en-US" sz="3200" u="sng" dirty="0"/>
              <a:t>being justified as a gift </a:t>
            </a:r>
            <a:r>
              <a:rPr lang="en-US" sz="3200" dirty="0"/>
              <a:t>by His grace through the redemption which is in Christ Jesus</a:t>
            </a:r>
            <a:r>
              <a:rPr lang="en-US" sz="3200" dirty="0" smtClean="0"/>
              <a:t>…”</a:t>
            </a:r>
          </a:p>
          <a:p>
            <a:endParaRPr lang="en-US" sz="3200" b="1" dirty="0"/>
          </a:p>
          <a:p>
            <a:r>
              <a:rPr lang="en-US" sz="3200" dirty="0"/>
              <a:t>Romans 6.22 [NASB]:  “But now having been freed from sin and enslaved to God, you derive your benefit, </a:t>
            </a:r>
            <a:r>
              <a:rPr lang="en-US" sz="3200" u="sng" dirty="0"/>
              <a:t>resulting in sanctification</a:t>
            </a:r>
            <a:r>
              <a:rPr lang="en-US" sz="3200" dirty="0"/>
              <a:t>, and the outcome, eternal life.”</a:t>
            </a:r>
            <a:endParaRPr lang="en-US" sz="3200" b="1" dirty="0" smtClean="0"/>
          </a:p>
        </p:txBody>
      </p:sp>
    </p:spTree>
    <p:extLst>
      <p:ext uri="{BB962C8B-B14F-4D97-AF65-F5344CB8AC3E}">
        <p14:creationId xmlns:p14="http://schemas.microsoft.com/office/powerpoint/2010/main" val="61661701"/>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0" y="0"/>
            <a:ext cx="9069860" cy="2062103"/>
          </a:xfrm>
          <a:prstGeom prst="rect">
            <a:avLst/>
          </a:prstGeom>
          <a:noFill/>
        </p:spPr>
        <p:txBody>
          <a:bodyPr wrap="square" rtlCol="0">
            <a:spAutoFit/>
          </a:bodyPr>
          <a:lstStyle/>
          <a:p>
            <a:r>
              <a:rPr lang="en-US" sz="3200" dirty="0"/>
              <a:t>1 Corinthians 6.11 [NET]: “Some of you once lived this [evil] way. But you were washed, you were sanctified, you were justified in the name of the Lord Jesus Christ and by the Spirit of our God.”</a:t>
            </a:r>
            <a:endParaRPr lang="en-US" sz="3200" b="1" dirty="0" smtClean="0"/>
          </a:p>
        </p:txBody>
      </p:sp>
    </p:spTree>
    <p:extLst>
      <p:ext uri="{BB962C8B-B14F-4D97-AF65-F5344CB8AC3E}">
        <p14:creationId xmlns:p14="http://schemas.microsoft.com/office/powerpoint/2010/main" val="1933657753"/>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0" y="0"/>
            <a:ext cx="9069860" cy="2062103"/>
          </a:xfrm>
          <a:prstGeom prst="rect">
            <a:avLst/>
          </a:prstGeom>
          <a:noFill/>
        </p:spPr>
        <p:txBody>
          <a:bodyPr wrap="square" rtlCol="0">
            <a:spAutoFit/>
          </a:bodyPr>
          <a:lstStyle/>
          <a:p>
            <a:r>
              <a:rPr lang="en-US" sz="3200" dirty="0"/>
              <a:t>1 Corinthians 6.11 [NET]: “Some of you once lived this [evil] way. But you were washed, you were sanctified, you were justified in the name of the Lord Jesus Christ and by the Spirit of our God.”</a:t>
            </a:r>
            <a:endParaRPr lang="en-US" sz="3200" b="1" dirty="0" smtClean="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48102" y="2062102"/>
            <a:ext cx="4795897" cy="4795897"/>
          </a:xfrm>
          <a:prstGeom prst="rect">
            <a:avLst/>
          </a:prstGeom>
        </p:spPr>
      </p:pic>
      <p:sp>
        <p:nvSpPr>
          <p:cNvPr id="3" name="TextBox 2"/>
          <p:cNvSpPr txBox="1"/>
          <p:nvPr/>
        </p:nvSpPr>
        <p:spPr>
          <a:xfrm>
            <a:off x="0" y="5306096"/>
            <a:ext cx="4327301" cy="461665"/>
          </a:xfrm>
          <a:prstGeom prst="rect">
            <a:avLst/>
          </a:prstGeom>
          <a:noFill/>
        </p:spPr>
        <p:txBody>
          <a:bodyPr wrap="square" rtlCol="0">
            <a:spAutoFit/>
          </a:bodyPr>
          <a:lstStyle/>
          <a:p>
            <a:pPr algn="ctr"/>
            <a:r>
              <a:rPr lang="en-US" sz="2400" dirty="0" smtClean="0"/>
              <a:t>William Baillie, age five months</a:t>
            </a:r>
            <a:endParaRPr lang="en-US" sz="2400" dirty="0"/>
          </a:p>
        </p:txBody>
      </p:sp>
    </p:spTree>
    <p:extLst>
      <p:ext uri="{BB962C8B-B14F-4D97-AF65-F5344CB8AC3E}">
        <p14:creationId xmlns:p14="http://schemas.microsoft.com/office/powerpoint/2010/main" val="4157902667"/>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0" y="0"/>
            <a:ext cx="9144000" cy="5509200"/>
          </a:xfrm>
          <a:prstGeom prst="rect">
            <a:avLst/>
          </a:prstGeom>
          <a:noFill/>
        </p:spPr>
        <p:txBody>
          <a:bodyPr wrap="square" rtlCol="0">
            <a:spAutoFit/>
          </a:bodyPr>
          <a:lstStyle/>
          <a:p>
            <a:r>
              <a:rPr lang="en-US" sz="3200" dirty="0"/>
              <a:t>1 Corinthians 6.11 [NET]: “Some of you once lived this [evil] way. But </a:t>
            </a:r>
            <a:r>
              <a:rPr lang="en-US" sz="3200" u="sng" dirty="0"/>
              <a:t>you were washed</a:t>
            </a:r>
            <a:r>
              <a:rPr lang="en-US" sz="3200" dirty="0"/>
              <a:t>, you were sanctified, you were justified in the name of the Lord Jesus Christ and by the Spirit of our God</a:t>
            </a:r>
            <a:r>
              <a:rPr lang="en-US" sz="3200" dirty="0" smtClean="0"/>
              <a:t>.”</a:t>
            </a:r>
          </a:p>
          <a:p>
            <a:endParaRPr lang="en-US" sz="3200" b="1" dirty="0" smtClean="0"/>
          </a:p>
          <a:p>
            <a:endParaRPr lang="en-US" sz="3200" b="1" dirty="0"/>
          </a:p>
          <a:p>
            <a:r>
              <a:rPr lang="en-US" sz="3200" dirty="0"/>
              <a:t>Titus 3.5-6 [NET]:  “He saved us not by works of righteousness that we have done but on the basis of his mercy, </a:t>
            </a:r>
            <a:r>
              <a:rPr lang="en-US" sz="3200" u="sng" dirty="0"/>
              <a:t>through the washing of the new birth and the renewing of the Holy Spirit</a:t>
            </a:r>
            <a:r>
              <a:rPr lang="en-US" sz="3200" dirty="0"/>
              <a:t>, whom he poured out on us in full measure through Jesus Christ our Savior.”</a:t>
            </a:r>
            <a:endParaRPr lang="en-US" sz="3200" b="1" dirty="0" smtClean="0"/>
          </a:p>
        </p:txBody>
      </p:sp>
    </p:spTree>
    <p:extLst>
      <p:ext uri="{BB962C8B-B14F-4D97-AF65-F5344CB8AC3E}">
        <p14:creationId xmlns:p14="http://schemas.microsoft.com/office/powerpoint/2010/main" val="2106499044"/>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0" y="0"/>
            <a:ext cx="9144000" cy="6986528"/>
          </a:xfrm>
          <a:prstGeom prst="rect">
            <a:avLst/>
          </a:prstGeom>
          <a:noFill/>
        </p:spPr>
        <p:txBody>
          <a:bodyPr wrap="square" rtlCol="0">
            <a:spAutoFit/>
          </a:bodyPr>
          <a:lstStyle/>
          <a:p>
            <a:r>
              <a:rPr lang="en-US" sz="3200" dirty="0"/>
              <a:t>Ephesians 2.1-5 [NET]:  “And although you were dead in your transgressions and sins, in which you formerly lived according to this world's present path, according to the ruler of the kingdom of the air, the ruler of the spirit that is now energizing the sons of disobedience, among whom all of us also formerly lived out our lives in the cravings of our flesh, indulging the desires of the flesh and the mind, and were by nature children of wrath even as the rest… </a:t>
            </a:r>
            <a:endParaRPr lang="en-US" sz="3200" dirty="0" smtClean="0"/>
          </a:p>
          <a:p>
            <a:endParaRPr lang="en-US" sz="2000" dirty="0"/>
          </a:p>
          <a:p>
            <a:r>
              <a:rPr lang="en-US" sz="3200" dirty="0" smtClean="0"/>
              <a:t>But </a:t>
            </a:r>
            <a:r>
              <a:rPr lang="en-US" sz="3200" dirty="0"/>
              <a:t>God, being rich in mercy, because of his great love with which he loved us, even though we were dead in transgressions, </a:t>
            </a:r>
            <a:r>
              <a:rPr lang="en-US" sz="3200" u="sng" dirty="0"/>
              <a:t>made us alive together with Christ</a:t>
            </a:r>
            <a:r>
              <a:rPr lang="en-US" sz="3200" dirty="0"/>
              <a:t>– by grace you are saved!”</a:t>
            </a:r>
            <a:endParaRPr lang="en-US" sz="3200" b="1" dirty="0" smtClean="0"/>
          </a:p>
        </p:txBody>
      </p:sp>
    </p:spTree>
    <p:extLst>
      <p:ext uri="{BB962C8B-B14F-4D97-AF65-F5344CB8AC3E}">
        <p14:creationId xmlns:p14="http://schemas.microsoft.com/office/powerpoint/2010/main" val="947339104"/>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76200" y="380999"/>
            <a:ext cx="1933832" cy="6060989"/>
            <a:chOff x="76200" y="381000"/>
            <a:chExt cx="1752600" cy="5867400"/>
          </a:xfrm>
        </p:grpSpPr>
        <p:grpSp>
          <p:nvGrpSpPr>
            <p:cNvPr id="4" name="Group 3"/>
            <p:cNvGrpSpPr/>
            <p:nvPr/>
          </p:nvGrpSpPr>
          <p:grpSpPr>
            <a:xfrm>
              <a:off x="76200" y="381000"/>
              <a:ext cx="1752600" cy="5867400"/>
              <a:chOff x="304800" y="381000"/>
              <a:chExt cx="1752600" cy="5867400"/>
            </a:xfrm>
          </p:grpSpPr>
          <p:sp>
            <p:nvSpPr>
              <p:cNvPr id="7" name="Oval 6"/>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God</a:t>
                </a:r>
                <a:endParaRPr lang="en-US" sz="3000" b="1" dirty="0">
                  <a:solidFill>
                    <a:schemeClr val="tx1"/>
                  </a:solidFill>
                </a:endParaRPr>
              </a:p>
            </p:txBody>
          </p:sp>
          <p:sp>
            <p:nvSpPr>
              <p:cNvPr id="8" name="Oval 7"/>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Church</a:t>
                </a:r>
                <a:endParaRPr lang="en-US" sz="3000" b="1" dirty="0">
                  <a:solidFill>
                    <a:schemeClr val="tx1"/>
                  </a:solidFill>
                </a:endParaRPr>
              </a:p>
            </p:txBody>
          </p:sp>
          <p:sp>
            <p:nvSpPr>
              <p:cNvPr id="9" name="Oval 8"/>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3000" b="1" dirty="0" smtClean="0">
                    <a:solidFill>
                      <a:schemeClr val="tx1"/>
                    </a:solidFill>
                  </a:rPr>
                  <a:t>Peoples</a:t>
                </a:r>
                <a:endParaRPr lang="en-US" sz="3000" b="1" dirty="0">
                  <a:solidFill>
                    <a:schemeClr val="tx1"/>
                  </a:solidFill>
                </a:endParaRPr>
              </a:p>
            </p:txBody>
          </p:sp>
          <p:sp>
            <p:nvSpPr>
              <p:cNvPr id="10" name="Oval 9"/>
              <p:cNvSpPr/>
              <p:nvPr/>
            </p:nvSpPr>
            <p:spPr>
              <a:xfrm>
                <a:off x="591584" y="2438400"/>
                <a:ext cx="1179030" cy="609600"/>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Christ</a:t>
                </a:r>
                <a:endParaRPr lang="en-US" sz="2400" b="1" dirty="0">
                  <a:solidFill>
                    <a:schemeClr val="tx1"/>
                  </a:solidFill>
                </a:endParaRPr>
              </a:p>
            </p:txBody>
          </p:sp>
        </p:grpSp>
        <p:sp>
          <p:nvSpPr>
            <p:cNvPr id="5"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sp>
          <p:nvSpPr>
            <p:cNvPr id="6" name="Rectangle 14"/>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grpSp>
      <p:sp>
        <p:nvSpPr>
          <p:cNvPr id="2" name="TextBox 1"/>
          <p:cNvSpPr txBox="1"/>
          <p:nvPr/>
        </p:nvSpPr>
        <p:spPr>
          <a:xfrm>
            <a:off x="2217948" y="12879"/>
            <a:ext cx="6926052" cy="6494085"/>
          </a:xfrm>
          <a:prstGeom prst="rect">
            <a:avLst/>
          </a:prstGeom>
          <a:noFill/>
        </p:spPr>
        <p:txBody>
          <a:bodyPr wrap="square" rtlCol="0">
            <a:spAutoFit/>
          </a:bodyPr>
          <a:lstStyle/>
          <a:p>
            <a:pPr algn="r"/>
            <a:r>
              <a:rPr lang="en-US" sz="3200" b="1" u="sng" dirty="0" smtClean="0"/>
              <a:t>Positional Sanctification</a:t>
            </a:r>
            <a:r>
              <a:rPr lang="en-US" sz="3200" dirty="0" smtClean="0"/>
              <a:t>:</a:t>
            </a:r>
          </a:p>
          <a:p>
            <a:pPr algn="r"/>
            <a:r>
              <a:rPr lang="en-US" sz="3200" dirty="0" smtClean="0"/>
              <a:t>God transfers your legal status from sinner to saint, separating you out from the world to be a part of his people in the church.</a:t>
            </a:r>
          </a:p>
          <a:p>
            <a:pPr algn="r"/>
            <a:endParaRPr lang="en-US" sz="3200" b="1" u="sng" dirty="0" smtClean="0"/>
          </a:p>
          <a:p>
            <a:pPr algn="r"/>
            <a:endParaRPr lang="en-US" sz="3200" b="1" u="sng" dirty="0"/>
          </a:p>
          <a:p>
            <a:pPr algn="r"/>
            <a:r>
              <a:rPr lang="en-US" sz="3200" b="1" u="sng" dirty="0" smtClean="0"/>
              <a:t>Progressive Sanctification</a:t>
            </a:r>
            <a:r>
              <a:rPr lang="en-US" sz="3200" dirty="0" smtClean="0"/>
              <a:t>:</a:t>
            </a:r>
          </a:p>
          <a:p>
            <a:pPr algn="r"/>
            <a:r>
              <a:rPr lang="en-US" sz="3200" dirty="0" smtClean="0"/>
              <a:t>God changes you in character and behavior </a:t>
            </a:r>
            <a:r>
              <a:rPr lang="en-US" sz="3200" dirty="0" smtClean="0"/>
              <a:t>from sinner to saint</a:t>
            </a:r>
            <a:r>
              <a:rPr lang="en-US" sz="3200" dirty="0" smtClean="0"/>
              <a:t>, so that you experientially become one of his people, reflecting his character and representing him well.</a:t>
            </a:r>
            <a:endParaRPr lang="en-US" sz="3200" dirty="0"/>
          </a:p>
        </p:txBody>
      </p:sp>
    </p:spTree>
    <p:extLst>
      <p:ext uri="{BB962C8B-B14F-4D97-AF65-F5344CB8AC3E}">
        <p14:creationId xmlns:p14="http://schemas.microsoft.com/office/powerpoint/2010/main" val="2194538179"/>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76200" y="380999"/>
            <a:ext cx="1933832" cy="6060989"/>
            <a:chOff x="76200" y="381000"/>
            <a:chExt cx="1752600" cy="5867400"/>
          </a:xfrm>
        </p:grpSpPr>
        <p:grpSp>
          <p:nvGrpSpPr>
            <p:cNvPr id="4" name="Group 3"/>
            <p:cNvGrpSpPr/>
            <p:nvPr/>
          </p:nvGrpSpPr>
          <p:grpSpPr>
            <a:xfrm>
              <a:off x="76200" y="381000"/>
              <a:ext cx="1752600" cy="5867400"/>
              <a:chOff x="304800" y="381000"/>
              <a:chExt cx="1752600" cy="5867400"/>
            </a:xfrm>
          </p:grpSpPr>
          <p:sp>
            <p:nvSpPr>
              <p:cNvPr id="7" name="Oval 6"/>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God</a:t>
                </a:r>
                <a:endParaRPr lang="en-US" sz="3000" b="1" dirty="0">
                  <a:solidFill>
                    <a:schemeClr val="tx1"/>
                  </a:solidFill>
                </a:endParaRPr>
              </a:p>
            </p:txBody>
          </p:sp>
          <p:sp>
            <p:nvSpPr>
              <p:cNvPr id="8" name="Oval 7"/>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Church</a:t>
                </a:r>
                <a:endParaRPr lang="en-US" sz="3000" b="1" dirty="0">
                  <a:solidFill>
                    <a:schemeClr val="tx1"/>
                  </a:solidFill>
                </a:endParaRPr>
              </a:p>
            </p:txBody>
          </p:sp>
          <p:sp>
            <p:nvSpPr>
              <p:cNvPr id="9" name="Oval 8"/>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3000" b="1" dirty="0" smtClean="0">
                    <a:solidFill>
                      <a:schemeClr val="tx1"/>
                    </a:solidFill>
                  </a:rPr>
                  <a:t>Peoples</a:t>
                </a:r>
                <a:endParaRPr lang="en-US" sz="3000" b="1" dirty="0">
                  <a:solidFill>
                    <a:schemeClr val="tx1"/>
                  </a:solidFill>
                </a:endParaRPr>
              </a:p>
            </p:txBody>
          </p:sp>
          <p:sp>
            <p:nvSpPr>
              <p:cNvPr id="10" name="Oval 9"/>
              <p:cNvSpPr/>
              <p:nvPr/>
            </p:nvSpPr>
            <p:spPr>
              <a:xfrm>
                <a:off x="591584" y="2438400"/>
                <a:ext cx="1179030" cy="609600"/>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Christ</a:t>
                </a:r>
                <a:endParaRPr lang="en-US" sz="2400" b="1" dirty="0">
                  <a:solidFill>
                    <a:schemeClr val="tx1"/>
                  </a:solidFill>
                </a:endParaRPr>
              </a:p>
            </p:txBody>
          </p:sp>
        </p:grpSp>
        <p:sp>
          <p:nvSpPr>
            <p:cNvPr id="5"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sp>
          <p:nvSpPr>
            <p:cNvPr id="6" name="Rectangle 14"/>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grpSp>
      <p:sp>
        <p:nvSpPr>
          <p:cNvPr id="2" name="TextBox 1"/>
          <p:cNvSpPr txBox="1"/>
          <p:nvPr/>
        </p:nvSpPr>
        <p:spPr>
          <a:xfrm>
            <a:off x="2217948" y="164450"/>
            <a:ext cx="6926052" cy="6494085"/>
          </a:xfrm>
          <a:prstGeom prst="rect">
            <a:avLst/>
          </a:prstGeom>
          <a:noFill/>
        </p:spPr>
        <p:txBody>
          <a:bodyPr wrap="square" rtlCol="0">
            <a:spAutoFit/>
          </a:bodyPr>
          <a:lstStyle/>
          <a:p>
            <a:pPr algn="r"/>
            <a:r>
              <a:rPr lang="en-US" sz="3200" b="1" dirty="0" smtClean="0"/>
              <a:t>1 Thessalonians 5.23 [NET]:  </a:t>
            </a:r>
          </a:p>
          <a:p>
            <a:pPr algn="r"/>
            <a:r>
              <a:rPr lang="en-US" sz="3200" b="1" dirty="0" smtClean="0"/>
              <a:t>“Now may the God of peace himself make you completely holy </a:t>
            </a:r>
          </a:p>
          <a:p>
            <a:pPr algn="r"/>
            <a:r>
              <a:rPr lang="en-US" sz="3200" b="1" dirty="0" smtClean="0"/>
              <a:t>and may your spirit and soul and body be kept entirely blameless at the coming of our Lord Jesus Christ.”</a:t>
            </a:r>
          </a:p>
          <a:p>
            <a:pPr algn="r"/>
            <a:endParaRPr lang="en-US" sz="3200" b="1" u="sng" dirty="0" smtClean="0"/>
          </a:p>
          <a:p>
            <a:pPr algn="r"/>
            <a:r>
              <a:rPr lang="en-US" sz="3200" b="1" u="sng" dirty="0" smtClean="0"/>
              <a:t>Progressive Sanctification</a:t>
            </a:r>
            <a:r>
              <a:rPr lang="en-US" sz="3200" dirty="0" smtClean="0"/>
              <a:t>:</a:t>
            </a:r>
          </a:p>
          <a:p>
            <a:pPr algn="r"/>
            <a:r>
              <a:rPr lang="en-US" sz="3200" dirty="0" smtClean="0"/>
              <a:t>God changes you in character and behavior </a:t>
            </a:r>
            <a:r>
              <a:rPr lang="en-US" sz="3200" dirty="0" smtClean="0"/>
              <a:t>from sinner to saint</a:t>
            </a:r>
            <a:r>
              <a:rPr lang="en-US" sz="3200" dirty="0" smtClean="0"/>
              <a:t>, so that you experientially become one of his people, reflecting his character and representing him well.</a:t>
            </a:r>
            <a:endParaRPr lang="en-US" sz="3200" dirty="0"/>
          </a:p>
        </p:txBody>
      </p:sp>
    </p:spTree>
    <p:extLst>
      <p:ext uri="{BB962C8B-B14F-4D97-AF65-F5344CB8AC3E}">
        <p14:creationId xmlns:p14="http://schemas.microsoft.com/office/powerpoint/2010/main" val="4244267932"/>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2062103"/>
          </a:xfrm>
          <a:prstGeom prst="rect">
            <a:avLst/>
          </a:prstGeom>
          <a:noFill/>
        </p:spPr>
        <p:txBody>
          <a:bodyPr wrap="square" rtlCol="0">
            <a:spAutoFit/>
          </a:bodyPr>
          <a:lstStyle/>
          <a:p>
            <a:r>
              <a:rPr lang="en-US" sz="3200" b="1" u="sng" dirty="0" smtClean="0"/>
              <a:t>Benefits of Progressive Sanctification</a:t>
            </a:r>
            <a:r>
              <a:rPr lang="en-US" sz="3200" dirty="0" smtClean="0"/>
              <a:t>:</a:t>
            </a:r>
          </a:p>
          <a:p>
            <a:endParaRPr lang="en-US" sz="3200" dirty="0"/>
          </a:p>
          <a:p>
            <a:pPr marL="514350" indent="-514350">
              <a:buAutoNum type="arabicPeriod"/>
            </a:pPr>
            <a:r>
              <a:rPr lang="en-US" sz="3200" dirty="0" smtClean="0"/>
              <a:t>Become the strong, confident, capable person God designed you to be!</a:t>
            </a:r>
          </a:p>
        </p:txBody>
      </p:sp>
    </p:spTree>
    <p:extLst>
      <p:ext uri="{BB962C8B-B14F-4D97-AF65-F5344CB8AC3E}">
        <p14:creationId xmlns:p14="http://schemas.microsoft.com/office/powerpoint/2010/main" val="3805421241"/>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76200" y="380999"/>
            <a:ext cx="1933832" cy="6060989"/>
            <a:chOff x="76200" y="381000"/>
            <a:chExt cx="1752600" cy="5867400"/>
          </a:xfrm>
        </p:grpSpPr>
        <p:grpSp>
          <p:nvGrpSpPr>
            <p:cNvPr id="5" name="Group 4"/>
            <p:cNvGrpSpPr/>
            <p:nvPr/>
          </p:nvGrpSpPr>
          <p:grpSpPr>
            <a:xfrm>
              <a:off x="76200" y="381000"/>
              <a:ext cx="1752600" cy="5867400"/>
              <a:chOff x="304800" y="381000"/>
              <a:chExt cx="1752600" cy="5867400"/>
            </a:xfrm>
          </p:grpSpPr>
          <p:sp>
            <p:nvSpPr>
              <p:cNvPr id="8" name="Oval 7"/>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God</a:t>
                </a:r>
                <a:endParaRPr lang="en-US" sz="3000" b="1" dirty="0">
                  <a:solidFill>
                    <a:schemeClr val="tx1"/>
                  </a:solidFill>
                </a:endParaRPr>
              </a:p>
            </p:txBody>
          </p:sp>
          <p:sp>
            <p:nvSpPr>
              <p:cNvPr id="9" name="Oval 8"/>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Family</a:t>
                </a:r>
                <a:endParaRPr lang="en-US" sz="3000" b="1" dirty="0">
                  <a:solidFill>
                    <a:schemeClr val="tx1"/>
                  </a:solidFill>
                </a:endParaRPr>
              </a:p>
            </p:txBody>
          </p:sp>
          <p:sp>
            <p:nvSpPr>
              <p:cNvPr id="10" name="Oval 9"/>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3000" b="1" dirty="0" smtClean="0">
                    <a:solidFill>
                      <a:schemeClr val="tx1"/>
                    </a:solidFill>
                  </a:rPr>
                  <a:t>Creation</a:t>
                </a:r>
                <a:endParaRPr lang="en-US" sz="3000" b="1" dirty="0">
                  <a:solidFill>
                    <a:schemeClr val="tx1"/>
                  </a:solidFill>
                </a:endParaRPr>
              </a:p>
            </p:txBody>
          </p:sp>
          <p:sp>
            <p:nvSpPr>
              <p:cNvPr id="11" name="Oval 10"/>
              <p:cNvSpPr/>
              <p:nvPr/>
            </p:nvSpPr>
            <p:spPr>
              <a:xfrm>
                <a:off x="609600" y="2438400"/>
                <a:ext cx="1143000" cy="609600"/>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Man</a:t>
                </a:r>
                <a:endParaRPr lang="en-US" sz="2400" b="1" dirty="0">
                  <a:solidFill>
                    <a:schemeClr val="tx1"/>
                  </a:solidFill>
                </a:endParaRPr>
              </a:p>
            </p:txBody>
          </p:sp>
        </p:grpSp>
        <p:sp>
          <p:nvSpPr>
            <p:cNvPr id="6"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sp>
          <p:nvSpPr>
            <p:cNvPr id="7" name="Rectangle 14"/>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grpSp>
      <p:sp>
        <p:nvSpPr>
          <p:cNvPr id="12" name="TextBox 11"/>
          <p:cNvSpPr txBox="1"/>
          <p:nvPr/>
        </p:nvSpPr>
        <p:spPr>
          <a:xfrm>
            <a:off x="2957384" y="380999"/>
            <a:ext cx="5684108" cy="6001643"/>
          </a:xfrm>
          <a:prstGeom prst="rect">
            <a:avLst/>
          </a:prstGeom>
          <a:noFill/>
        </p:spPr>
        <p:txBody>
          <a:bodyPr wrap="square" rtlCol="0">
            <a:spAutoFit/>
          </a:bodyPr>
          <a:lstStyle/>
          <a:p>
            <a:pPr algn="r"/>
            <a:r>
              <a:rPr lang="en-US" sz="3200" b="1" dirty="0" smtClean="0"/>
              <a:t>Genesis 1</a:t>
            </a:r>
          </a:p>
          <a:p>
            <a:pPr algn="r"/>
            <a:endParaRPr lang="en-US" sz="3200" b="1" dirty="0" smtClean="0"/>
          </a:p>
          <a:p>
            <a:pPr algn="r"/>
            <a:r>
              <a:rPr lang="en-US" sz="3200" b="1" dirty="0" smtClean="0"/>
              <a:t>God created man and woman in his image, to be like him.</a:t>
            </a:r>
          </a:p>
          <a:p>
            <a:pPr algn="r"/>
            <a:endParaRPr lang="en-US" sz="3200" b="1" dirty="0" smtClean="0"/>
          </a:p>
          <a:p>
            <a:pPr algn="r"/>
            <a:r>
              <a:rPr lang="en-US" sz="3200" b="1" dirty="0" smtClean="0"/>
              <a:t>God created them in his image so they could rule for him.</a:t>
            </a:r>
          </a:p>
          <a:p>
            <a:pPr algn="r"/>
            <a:endParaRPr lang="en-US" sz="3200" b="1" dirty="0"/>
          </a:p>
          <a:p>
            <a:pPr algn="r"/>
            <a:r>
              <a:rPr lang="en-US" sz="3200" b="1" dirty="0" smtClean="0"/>
              <a:t>Two Goals:  </a:t>
            </a:r>
          </a:p>
          <a:p>
            <a:pPr algn="r"/>
            <a:r>
              <a:rPr lang="en-US" sz="3200" b="1" dirty="0" smtClean="0"/>
              <a:t>Reflect God’s character  </a:t>
            </a:r>
          </a:p>
          <a:p>
            <a:pPr algn="r"/>
            <a:r>
              <a:rPr lang="en-US" sz="3200" b="1" dirty="0" smtClean="0"/>
              <a:t>Represent God on Earth</a:t>
            </a:r>
          </a:p>
          <a:p>
            <a:pPr algn="r"/>
            <a:endParaRPr lang="en-US" sz="3200" b="1" dirty="0">
              <a:solidFill>
                <a:srgbClr val="FFFF00"/>
              </a:solidFill>
            </a:endParaRPr>
          </a:p>
        </p:txBody>
      </p:sp>
    </p:spTree>
    <p:extLst>
      <p:ext uri="{BB962C8B-B14F-4D97-AF65-F5344CB8AC3E}">
        <p14:creationId xmlns:p14="http://schemas.microsoft.com/office/powerpoint/2010/main" val="2472535370"/>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4031873"/>
          </a:xfrm>
          <a:prstGeom prst="rect">
            <a:avLst/>
          </a:prstGeom>
          <a:noFill/>
        </p:spPr>
        <p:txBody>
          <a:bodyPr wrap="square" rtlCol="0">
            <a:spAutoFit/>
          </a:bodyPr>
          <a:lstStyle/>
          <a:p>
            <a:r>
              <a:rPr lang="en-US" sz="3200" b="1" u="sng" dirty="0" smtClean="0"/>
              <a:t>Benefits of Progressive Sanctification</a:t>
            </a:r>
            <a:r>
              <a:rPr lang="en-US" sz="3200" dirty="0" smtClean="0"/>
              <a:t>:</a:t>
            </a:r>
          </a:p>
          <a:p>
            <a:endParaRPr lang="en-US" sz="3200" dirty="0"/>
          </a:p>
          <a:p>
            <a:pPr marL="514350" indent="-514350">
              <a:buAutoNum type="arabicPeriod"/>
            </a:pPr>
            <a:r>
              <a:rPr lang="en-US" sz="3200" dirty="0" smtClean="0"/>
              <a:t>Become the strong, confident, capable person God designed you to be!</a:t>
            </a:r>
          </a:p>
          <a:p>
            <a:pPr marL="514350" indent="-514350">
              <a:buAutoNum type="arabicPeriod"/>
            </a:pPr>
            <a:endParaRPr lang="en-US" sz="3200" dirty="0"/>
          </a:p>
          <a:p>
            <a:pPr marL="514350" indent="-514350">
              <a:buAutoNum type="arabicPeriod"/>
            </a:pPr>
            <a:r>
              <a:rPr lang="en-US" sz="3200" dirty="0" smtClean="0"/>
              <a:t>Learn to live in a way that blesses you more while blessing others more too!</a:t>
            </a:r>
          </a:p>
          <a:p>
            <a:endParaRPr lang="en-US" sz="3200" dirty="0"/>
          </a:p>
        </p:txBody>
      </p:sp>
    </p:spTree>
    <p:extLst>
      <p:ext uri="{BB962C8B-B14F-4D97-AF65-F5344CB8AC3E}">
        <p14:creationId xmlns:p14="http://schemas.microsoft.com/office/powerpoint/2010/main" val="494897162"/>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5016758"/>
          </a:xfrm>
          <a:prstGeom prst="rect">
            <a:avLst/>
          </a:prstGeom>
          <a:noFill/>
        </p:spPr>
        <p:txBody>
          <a:bodyPr wrap="square" rtlCol="0">
            <a:spAutoFit/>
          </a:bodyPr>
          <a:lstStyle/>
          <a:p>
            <a:r>
              <a:rPr lang="en-US" sz="3200" b="1" u="sng" dirty="0" smtClean="0"/>
              <a:t>Benefits of Progressive Sanctification</a:t>
            </a:r>
            <a:r>
              <a:rPr lang="en-US" sz="3200" dirty="0" smtClean="0"/>
              <a:t>:</a:t>
            </a:r>
          </a:p>
          <a:p>
            <a:endParaRPr lang="en-US" sz="3200" dirty="0"/>
          </a:p>
          <a:p>
            <a:pPr marL="514350" indent="-514350">
              <a:buAutoNum type="arabicPeriod"/>
            </a:pPr>
            <a:r>
              <a:rPr lang="en-US" sz="3200" dirty="0" smtClean="0"/>
              <a:t>Become the strong, confident, capable person God designed you to be!</a:t>
            </a:r>
          </a:p>
          <a:p>
            <a:pPr marL="514350" indent="-514350">
              <a:buAutoNum type="arabicPeriod"/>
            </a:pPr>
            <a:endParaRPr lang="en-US" sz="3200" dirty="0"/>
          </a:p>
          <a:p>
            <a:pPr marL="514350" indent="-514350">
              <a:buAutoNum type="arabicPeriod"/>
            </a:pPr>
            <a:r>
              <a:rPr lang="en-US" sz="3200" dirty="0" smtClean="0"/>
              <a:t>Learn to live in a way that blesses you more while blessing others more too!</a:t>
            </a:r>
          </a:p>
          <a:p>
            <a:pPr marL="514350" indent="-514350">
              <a:buAutoNum type="arabicPeriod"/>
            </a:pPr>
            <a:endParaRPr lang="en-US" sz="3200" dirty="0"/>
          </a:p>
          <a:p>
            <a:pPr marL="514350" indent="-514350">
              <a:buAutoNum type="arabicPeriod"/>
            </a:pPr>
            <a:r>
              <a:rPr lang="en-US" sz="3200" dirty="0" smtClean="0"/>
              <a:t>Develop into God’s man or woman, who reflects his character and represents him well!</a:t>
            </a:r>
          </a:p>
        </p:txBody>
      </p:sp>
    </p:spTree>
    <p:extLst>
      <p:ext uri="{BB962C8B-B14F-4D97-AF65-F5344CB8AC3E}">
        <p14:creationId xmlns:p14="http://schemas.microsoft.com/office/powerpoint/2010/main" val="4139414026"/>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5509200"/>
          </a:xfrm>
          <a:prstGeom prst="rect">
            <a:avLst/>
          </a:prstGeom>
          <a:noFill/>
        </p:spPr>
        <p:txBody>
          <a:bodyPr wrap="square" rtlCol="0">
            <a:spAutoFit/>
          </a:bodyPr>
          <a:lstStyle/>
          <a:p>
            <a:r>
              <a:rPr lang="en-US" sz="3200" b="1" u="sng" dirty="0" smtClean="0"/>
              <a:t>Benefits of Progressive Sanctification</a:t>
            </a:r>
            <a:r>
              <a:rPr lang="en-US" sz="3200" dirty="0" smtClean="0"/>
              <a:t>:</a:t>
            </a:r>
          </a:p>
          <a:p>
            <a:endParaRPr lang="en-US" sz="3200" dirty="0"/>
          </a:p>
          <a:p>
            <a:r>
              <a:rPr lang="en-US" sz="3200" b="1" dirty="0"/>
              <a:t>1 Corinthians 3.1-3 [NET]:  </a:t>
            </a:r>
            <a:endParaRPr lang="en-US" sz="3200" b="1" dirty="0" smtClean="0"/>
          </a:p>
          <a:p>
            <a:r>
              <a:rPr lang="en-US" sz="3200" b="1" dirty="0" smtClean="0"/>
              <a:t>“</a:t>
            </a:r>
            <a:r>
              <a:rPr lang="en-US" sz="3200" b="1" dirty="0"/>
              <a:t>So, brothers and sisters, I could not speak to you as spiritual people, but instead as people of the flesh, as infants in Christ.  </a:t>
            </a:r>
            <a:r>
              <a:rPr lang="en-US" sz="3200" b="1" dirty="0" smtClean="0"/>
              <a:t>I </a:t>
            </a:r>
            <a:r>
              <a:rPr lang="en-US" sz="3200" b="1" dirty="0"/>
              <a:t>fed you milk, not solid food, for you were not yet ready. In fact, you are still not ready, for you are still influenced by the flesh. For since there is still jealousy and dissension among you, are you not influenced by the flesh and behaving like unregenerate people?”</a:t>
            </a:r>
            <a:endParaRPr lang="en-US" sz="3200" b="1" dirty="0" smtClean="0"/>
          </a:p>
        </p:txBody>
      </p:sp>
    </p:spTree>
    <p:extLst>
      <p:ext uri="{BB962C8B-B14F-4D97-AF65-F5344CB8AC3E}">
        <p14:creationId xmlns:p14="http://schemas.microsoft.com/office/powerpoint/2010/main" val="157101472"/>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3046988"/>
          </a:xfrm>
          <a:prstGeom prst="rect">
            <a:avLst/>
          </a:prstGeom>
          <a:noFill/>
        </p:spPr>
        <p:txBody>
          <a:bodyPr wrap="square" rtlCol="0">
            <a:spAutoFit/>
          </a:bodyPr>
          <a:lstStyle/>
          <a:p>
            <a:r>
              <a:rPr lang="en-US" sz="3200" b="1" u="sng" dirty="0" smtClean="0"/>
              <a:t>Benefits of Progressive Sanctification</a:t>
            </a:r>
            <a:r>
              <a:rPr lang="en-US" sz="3200" dirty="0" smtClean="0"/>
              <a:t>:</a:t>
            </a:r>
          </a:p>
          <a:p>
            <a:endParaRPr lang="en-US" sz="3200" dirty="0"/>
          </a:p>
          <a:p>
            <a:r>
              <a:rPr lang="en-US" sz="3200" b="1" dirty="0"/>
              <a:t>1 Peter 2.2-3 [NIV]:  </a:t>
            </a:r>
            <a:endParaRPr lang="en-US" sz="3200" b="1" dirty="0" smtClean="0"/>
          </a:p>
          <a:p>
            <a:r>
              <a:rPr lang="en-US" sz="3200" b="1" dirty="0" smtClean="0"/>
              <a:t>“</a:t>
            </a:r>
            <a:r>
              <a:rPr lang="en-US" sz="3200" b="1" dirty="0"/>
              <a:t>Like newborn babies, crave pure spiritual milk, so that by it you may grow up in your salvation, now that you have tasted that the Lord is good.”</a:t>
            </a:r>
            <a:endParaRPr lang="en-US" sz="3200" b="1" dirty="0" smtClean="0"/>
          </a:p>
        </p:txBody>
      </p:sp>
    </p:spTree>
    <p:extLst>
      <p:ext uri="{BB962C8B-B14F-4D97-AF65-F5344CB8AC3E}">
        <p14:creationId xmlns:p14="http://schemas.microsoft.com/office/powerpoint/2010/main" val="4225177653"/>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494085"/>
          </a:xfrm>
          <a:prstGeom prst="rect">
            <a:avLst/>
          </a:prstGeom>
          <a:noFill/>
        </p:spPr>
        <p:txBody>
          <a:bodyPr wrap="square" rtlCol="0">
            <a:spAutoFit/>
          </a:bodyPr>
          <a:lstStyle/>
          <a:p>
            <a:r>
              <a:rPr lang="en-US" sz="3200" b="1" u="sng" dirty="0" smtClean="0"/>
              <a:t>Benefits of Progressive Sanctification</a:t>
            </a:r>
            <a:r>
              <a:rPr lang="en-US" sz="3200" dirty="0" smtClean="0"/>
              <a:t>:</a:t>
            </a:r>
          </a:p>
          <a:p>
            <a:endParaRPr lang="en-US" sz="3200" dirty="0"/>
          </a:p>
          <a:p>
            <a:pPr lvl="0"/>
            <a:r>
              <a:rPr lang="en-US" sz="3200" b="1" dirty="0"/>
              <a:t>Hebrews 5.11-14 [NIV]:  </a:t>
            </a:r>
            <a:endParaRPr lang="en-US" sz="3200" b="1" dirty="0" smtClean="0"/>
          </a:p>
          <a:p>
            <a:pPr lvl="0"/>
            <a:r>
              <a:rPr lang="en-US" sz="3200" b="1" dirty="0" smtClean="0"/>
              <a:t>“</a:t>
            </a:r>
            <a:r>
              <a:rPr lang="en-US" sz="3200" b="1" dirty="0"/>
              <a:t>We have much to say about this, but it is hard to make it clear to you because you no longer try to understand.  In fact, though by this time you ought to be teachers, you need someone to teach you the elementary truths of God's word all over again. You need milk, not solid food!  Anyone who lives on milk, being still an infant, is not acquainted with the teaching about righteousness.  But solid food is for the mature, who by constant use have trained themselves to distinguish good from evil.”</a:t>
            </a:r>
          </a:p>
        </p:txBody>
      </p:sp>
    </p:spTree>
    <p:extLst>
      <p:ext uri="{BB962C8B-B14F-4D97-AF65-F5344CB8AC3E}">
        <p14:creationId xmlns:p14="http://schemas.microsoft.com/office/powerpoint/2010/main" val="1761987644"/>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3539430"/>
          </a:xfrm>
          <a:prstGeom prst="rect">
            <a:avLst/>
          </a:prstGeom>
          <a:noFill/>
        </p:spPr>
        <p:txBody>
          <a:bodyPr wrap="square" rtlCol="0">
            <a:spAutoFit/>
          </a:bodyPr>
          <a:lstStyle/>
          <a:p>
            <a:r>
              <a:rPr lang="en-US" sz="3200" b="1" u="sng" dirty="0" smtClean="0"/>
              <a:t>Benefits of Progressive Sanctification</a:t>
            </a:r>
            <a:r>
              <a:rPr lang="en-US" sz="3200" dirty="0" smtClean="0"/>
              <a:t>:</a:t>
            </a:r>
          </a:p>
          <a:p>
            <a:endParaRPr lang="en-US" sz="3200" dirty="0"/>
          </a:p>
          <a:p>
            <a:pPr lvl="0"/>
            <a:r>
              <a:rPr lang="en-US" sz="3200" b="1" dirty="0"/>
              <a:t>Ephesians 4.14 [NET]:  </a:t>
            </a:r>
            <a:endParaRPr lang="en-US" sz="3200" b="1" dirty="0" smtClean="0"/>
          </a:p>
          <a:p>
            <a:pPr lvl="0"/>
            <a:r>
              <a:rPr lang="en-US" sz="3200" b="1" dirty="0" smtClean="0"/>
              <a:t>“</a:t>
            </a:r>
            <a:r>
              <a:rPr lang="en-US" sz="3200" b="1" dirty="0"/>
              <a:t>So we are no longer to be children, tossed back and forth by waves and carried about by every wind of teaching by the trickery of people who craftily carry out their deceitful schemes.”</a:t>
            </a:r>
          </a:p>
        </p:txBody>
      </p:sp>
    </p:spTree>
    <p:extLst>
      <p:ext uri="{BB962C8B-B14F-4D97-AF65-F5344CB8AC3E}">
        <p14:creationId xmlns:p14="http://schemas.microsoft.com/office/powerpoint/2010/main" val="2231056837"/>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7533834"/>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76200" y="380999"/>
            <a:ext cx="1933832" cy="6060989"/>
            <a:chOff x="76200" y="381000"/>
            <a:chExt cx="1752600" cy="5867400"/>
          </a:xfrm>
        </p:grpSpPr>
        <p:grpSp>
          <p:nvGrpSpPr>
            <p:cNvPr id="5" name="Group 4"/>
            <p:cNvGrpSpPr/>
            <p:nvPr/>
          </p:nvGrpSpPr>
          <p:grpSpPr>
            <a:xfrm>
              <a:off x="76200" y="381000"/>
              <a:ext cx="1752600" cy="5867400"/>
              <a:chOff x="304800" y="381000"/>
              <a:chExt cx="1752600" cy="5867400"/>
            </a:xfrm>
          </p:grpSpPr>
          <p:sp>
            <p:nvSpPr>
              <p:cNvPr id="8" name="Oval 7"/>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God</a:t>
                </a:r>
                <a:endParaRPr lang="en-US" sz="3000" b="1" dirty="0">
                  <a:solidFill>
                    <a:schemeClr val="tx1"/>
                  </a:solidFill>
                </a:endParaRPr>
              </a:p>
            </p:txBody>
          </p:sp>
          <p:sp>
            <p:nvSpPr>
              <p:cNvPr id="9" name="Oval 8"/>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Israel</a:t>
                </a:r>
                <a:endParaRPr lang="en-US" sz="3000" b="1" dirty="0">
                  <a:solidFill>
                    <a:schemeClr val="tx1"/>
                  </a:solidFill>
                </a:endParaRPr>
              </a:p>
            </p:txBody>
          </p:sp>
          <p:sp>
            <p:nvSpPr>
              <p:cNvPr id="10" name="Oval 9"/>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3000" b="1" dirty="0" smtClean="0">
                    <a:solidFill>
                      <a:schemeClr val="tx1"/>
                    </a:solidFill>
                  </a:rPr>
                  <a:t>Nations</a:t>
                </a:r>
                <a:endParaRPr lang="en-US" sz="3000" b="1" dirty="0">
                  <a:solidFill>
                    <a:schemeClr val="tx1"/>
                  </a:solidFill>
                </a:endParaRPr>
              </a:p>
            </p:txBody>
          </p:sp>
          <p:sp>
            <p:nvSpPr>
              <p:cNvPr id="11" name="Oval 10"/>
              <p:cNvSpPr/>
              <p:nvPr/>
            </p:nvSpPr>
            <p:spPr>
              <a:xfrm>
                <a:off x="609600" y="2438400"/>
                <a:ext cx="1143000" cy="609600"/>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King</a:t>
                </a:r>
                <a:endParaRPr lang="en-US" sz="2400" b="1" dirty="0">
                  <a:solidFill>
                    <a:schemeClr val="tx1"/>
                  </a:solidFill>
                </a:endParaRPr>
              </a:p>
            </p:txBody>
          </p:sp>
        </p:grpSp>
        <p:sp>
          <p:nvSpPr>
            <p:cNvPr id="6"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sp>
          <p:nvSpPr>
            <p:cNvPr id="7" name="Rectangle 14"/>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grpSp>
      <p:sp>
        <p:nvSpPr>
          <p:cNvPr id="12" name="TextBox 11"/>
          <p:cNvSpPr txBox="1"/>
          <p:nvPr/>
        </p:nvSpPr>
        <p:spPr>
          <a:xfrm>
            <a:off x="2405449" y="380999"/>
            <a:ext cx="6236043" cy="6001643"/>
          </a:xfrm>
          <a:prstGeom prst="rect">
            <a:avLst/>
          </a:prstGeom>
          <a:noFill/>
        </p:spPr>
        <p:txBody>
          <a:bodyPr wrap="square" rtlCol="0">
            <a:spAutoFit/>
          </a:bodyPr>
          <a:lstStyle/>
          <a:p>
            <a:pPr algn="r"/>
            <a:r>
              <a:rPr lang="en-US" sz="3200" b="1" dirty="0" smtClean="0"/>
              <a:t>Genesis 12</a:t>
            </a:r>
          </a:p>
          <a:p>
            <a:pPr algn="r"/>
            <a:endParaRPr lang="en-US" sz="3200" b="1" dirty="0" smtClean="0"/>
          </a:p>
          <a:p>
            <a:pPr algn="r"/>
            <a:r>
              <a:rPr lang="en-US" sz="3200" b="1" dirty="0" smtClean="0"/>
              <a:t>God chose to equip Israel so they could reflect his character.</a:t>
            </a:r>
          </a:p>
          <a:p>
            <a:pPr algn="r"/>
            <a:endParaRPr lang="en-US" sz="3200" b="1" dirty="0" smtClean="0"/>
          </a:p>
          <a:p>
            <a:pPr algn="r"/>
            <a:r>
              <a:rPr lang="en-US" sz="3200" b="1" dirty="0" smtClean="0"/>
              <a:t>God equipped them so they could represent him to the other nations.</a:t>
            </a:r>
          </a:p>
          <a:p>
            <a:pPr algn="r"/>
            <a:endParaRPr lang="en-US" sz="3200" b="1" dirty="0"/>
          </a:p>
          <a:p>
            <a:pPr algn="r"/>
            <a:r>
              <a:rPr lang="en-US" sz="3200" b="1" dirty="0" smtClean="0"/>
              <a:t>Two Goals:  </a:t>
            </a:r>
          </a:p>
          <a:p>
            <a:pPr algn="r"/>
            <a:r>
              <a:rPr lang="en-US" sz="3200" b="1" dirty="0" smtClean="0"/>
              <a:t>Reflect God’s character  </a:t>
            </a:r>
          </a:p>
          <a:p>
            <a:pPr algn="r"/>
            <a:r>
              <a:rPr lang="en-US" sz="3200" b="1" dirty="0" smtClean="0"/>
              <a:t>Represent God on Earth</a:t>
            </a:r>
          </a:p>
          <a:p>
            <a:pPr algn="r"/>
            <a:endParaRPr lang="en-US" sz="3200" b="1" dirty="0"/>
          </a:p>
        </p:txBody>
      </p:sp>
    </p:spTree>
    <p:extLst>
      <p:ext uri="{BB962C8B-B14F-4D97-AF65-F5344CB8AC3E}">
        <p14:creationId xmlns:p14="http://schemas.microsoft.com/office/powerpoint/2010/main" val="1757672689"/>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76200" y="380999"/>
            <a:ext cx="1933832" cy="6060989"/>
            <a:chOff x="76200" y="381000"/>
            <a:chExt cx="1752600" cy="5867400"/>
          </a:xfrm>
        </p:grpSpPr>
        <p:grpSp>
          <p:nvGrpSpPr>
            <p:cNvPr id="5" name="Group 4"/>
            <p:cNvGrpSpPr/>
            <p:nvPr/>
          </p:nvGrpSpPr>
          <p:grpSpPr>
            <a:xfrm>
              <a:off x="76200" y="381000"/>
              <a:ext cx="1752600" cy="5867400"/>
              <a:chOff x="304800" y="381000"/>
              <a:chExt cx="1752600" cy="5867400"/>
            </a:xfrm>
          </p:grpSpPr>
          <p:sp>
            <p:nvSpPr>
              <p:cNvPr id="8" name="Oval 7"/>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God</a:t>
                </a:r>
                <a:endParaRPr lang="en-US" sz="3000" b="1" dirty="0">
                  <a:solidFill>
                    <a:schemeClr val="tx1"/>
                  </a:solidFill>
                </a:endParaRPr>
              </a:p>
            </p:txBody>
          </p:sp>
          <p:sp>
            <p:nvSpPr>
              <p:cNvPr id="9" name="Oval 8"/>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Church</a:t>
                </a:r>
                <a:endParaRPr lang="en-US" sz="3000" b="1" dirty="0">
                  <a:solidFill>
                    <a:schemeClr val="tx1"/>
                  </a:solidFill>
                </a:endParaRPr>
              </a:p>
            </p:txBody>
          </p:sp>
          <p:sp>
            <p:nvSpPr>
              <p:cNvPr id="10" name="Oval 9"/>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3000" b="1" dirty="0" smtClean="0">
                    <a:solidFill>
                      <a:schemeClr val="tx1"/>
                    </a:solidFill>
                  </a:rPr>
                  <a:t>Peoples</a:t>
                </a:r>
                <a:endParaRPr lang="en-US" sz="3000" b="1" dirty="0">
                  <a:solidFill>
                    <a:schemeClr val="tx1"/>
                  </a:solidFill>
                </a:endParaRPr>
              </a:p>
            </p:txBody>
          </p:sp>
          <p:sp>
            <p:nvSpPr>
              <p:cNvPr id="11" name="Oval 10"/>
              <p:cNvSpPr/>
              <p:nvPr/>
            </p:nvSpPr>
            <p:spPr>
              <a:xfrm>
                <a:off x="591584" y="2438400"/>
                <a:ext cx="1179030" cy="609600"/>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Christ</a:t>
                </a:r>
                <a:endParaRPr lang="en-US" sz="2400" b="1" dirty="0">
                  <a:solidFill>
                    <a:schemeClr val="tx1"/>
                  </a:solidFill>
                </a:endParaRPr>
              </a:p>
            </p:txBody>
          </p:sp>
        </p:grpSp>
        <p:sp>
          <p:nvSpPr>
            <p:cNvPr id="6"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sp>
          <p:nvSpPr>
            <p:cNvPr id="7" name="Rectangle 14"/>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grpSp>
      <p:sp>
        <p:nvSpPr>
          <p:cNvPr id="12" name="TextBox 11"/>
          <p:cNvSpPr txBox="1"/>
          <p:nvPr/>
        </p:nvSpPr>
        <p:spPr>
          <a:xfrm>
            <a:off x="2405449" y="380999"/>
            <a:ext cx="6236043" cy="6001643"/>
          </a:xfrm>
          <a:prstGeom prst="rect">
            <a:avLst/>
          </a:prstGeom>
          <a:noFill/>
        </p:spPr>
        <p:txBody>
          <a:bodyPr wrap="square" rtlCol="0">
            <a:spAutoFit/>
          </a:bodyPr>
          <a:lstStyle/>
          <a:p>
            <a:pPr algn="r"/>
            <a:r>
              <a:rPr lang="en-US" sz="3200" b="1" dirty="0" smtClean="0"/>
              <a:t>1 Peter 2.9-10</a:t>
            </a:r>
          </a:p>
          <a:p>
            <a:pPr algn="r"/>
            <a:endParaRPr lang="en-US" sz="3200" b="1" dirty="0" smtClean="0"/>
          </a:p>
          <a:p>
            <a:pPr algn="r"/>
            <a:r>
              <a:rPr lang="en-US" sz="3200" b="1" dirty="0" smtClean="0"/>
              <a:t>God created the church </a:t>
            </a:r>
          </a:p>
          <a:p>
            <a:pPr algn="r"/>
            <a:r>
              <a:rPr lang="en-US" sz="3200" b="1" dirty="0" smtClean="0"/>
              <a:t>so we could reflect his character.</a:t>
            </a:r>
          </a:p>
          <a:p>
            <a:pPr algn="r"/>
            <a:endParaRPr lang="en-US" sz="3200" b="1" dirty="0" smtClean="0"/>
          </a:p>
          <a:p>
            <a:pPr algn="r"/>
            <a:r>
              <a:rPr lang="en-US" sz="3200" b="1" dirty="0" smtClean="0"/>
              <a:t>God commands us to represent </a:t>
            </a:r>
          </a:p>
          <a:p>
            <a:pPr algn="r"/>
            <a:r>
              <a:rPr lang="en-US" sz="3200" b="1" dirty="0" smtClean="0"/>
              <a:t>him to the other peoples.</a:t>
            </a:r>
          </a:p>
          <a:p>
            <a:pPr algn="r"/>
            <a:endParaRPr lang="en-US" sz="3200" b="1" dirty="0"/>
          </a:p>
          <a:p>
            <a:pPr algn="r"/>
            <a:r>
              <a:rPr lang="en-US" sz="3200" b="1" dirty="0" smtClean="0"/>
              <a:t>Two Goals:  </a:t>
            </a:r>
          </a:p>
          <a:p>
            <a:pPr algn="r"/>
            <a:r>
              <a:rPr lang="en-US" sz="3200" b="1" dirty="0" smtClean="0"/>
              <a:t>Reflect God’s character  </a:t>
            </a:r>
          </a:p>
          <a:p>
            <a:pPr algn="r"/>
            <a:r>
              <a:rPr lang="en-US" sz="3200" b="1" dirty="0" smtClean="0"/>
              <a:t>Represent God on Earth</a:t>
            </a:r>
          </a:p>
          <a:p>
            <a:pPr algn="r"/>
            <a:endParaRPr lang="en-US" sz="3200" b="1" dirty="0"/>
          </a:p>
        </p:txBody>
      </p:sp>
    </p:spTree>
    <p:extLst>
      <p:ext uri="{BB962C8B-B14F-4D97-AF65-F5344CB8AC3E}">
        <p14:creationId xmlns:p14="http://schemas.microsoft.com/office/powerpoint/2010/main" val="702673539"/>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6979508" y="380998"/>
            <a:ext cx="1933832" cy="6060989"/>
            <a:chOff x="76200" y="381000"/>
            <a:chExt cx="1752600" cy="5867400"/>
          </a:xfrm>
        </p:grpSpPr>
        <p:grpSp>
          <p:nvGrpSpPr>
            <p:cNvPr id="5" name="Group 4"/>
            <p:cNvGrpSpPr/>
            <p:nvPr/>
          </p:nvGrpSpPr>
          <p:grpSpPr>
            <a:xfrm>
              <a:off x="76200" y="381000"/>
              <a:ext cx="1752600" cy="5867400"/>
              <a:chOff x="304800" y="381000"/>
              <a:chExt cx="1752600" cy="5867400"/>
            </a:xfrm>
          </p:grpSpPr>
          <p:sp>
            <p:nvSpPr>
              <p:cNvPr id="8" name="Oval 7"/>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God</a:t>
                </a:r>
                <a:endParaRPr lang="en-US" sz="3000" b="1" dirty="0">
                  <a:solidFill>
                    <a:schemeClr val="tx1"/>
                  </a:solidFill>
                </a:endParaRPr>
              </a:p>
            </p:txBody>
          </p:sp>
          <p:sp>
            <p:nvSpPr>
              <p:cNvPr id="9" name="Oval 8"/>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Church</a:t>
                </a:r>
                <a:endParaRPr lang="en-US" sz="3000" b="1" dirty="0">
                  <a:solidFill>
                    <a:schemeClr val="tx1"/>
                  </a:solidFill>
                </a:endParaRPr>
              </a:p>
            </p:txBody>
          </p:sp>
          <p:sp>
            <p:nvSpPr>
              <p:cNvPr id="10" name="Oval 9"/>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3000" b="1" dirty="0" smtClean="0">
                    <a:solidFill>
                      <a:schemeClr val="tx1"/>
                    </a:solidFill>
                  </a:rPr>
                  <a:t>Peoples</a:t>
                </a:r>
                <a:endParaRPr lang="en-US" sz="3000" b="1" dirty="0">
                  <a:solidFill>
                    <a:schemeClr val="tx1"/>
                  </a:solidFill>
                </a:endParaRPr>
              </a:p>
            </p:txBody>
          </p:sp>
          <p:sp>
            <p:nvSpPr>
              <p:cNvPr id="11" name="Oval 10"/>
              <p:cNvSpPr/>
              <p:nvPr/>
            </p:nvSpPr>
            <p:spPr>
              <a:xfrm>
                <a:off x="591584" y="2438400"/>
                <a:ext cx="1179030" cy="609600"/>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Christ</a:t>
                </a:r>
                <a:endParaRPr lang="en-US" sz="2400" b="1" dirty="0">
                  <a:solidFill>
                    <a:schemeClr val="tx1"/>
                  </a:solidFill>
                </a:endParaRPr>
              </a:p>
            </p:txBody>
          </p:sp>
        </p:grpSp>
        <p:sp>
          <p:nvSpPr>
            <p:cNvPr id="6"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sp>
          <p:nvSpPr>
            <p:cNvPr id="7" name="Rectangle 14"/>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grpSp>
      <p:grpSp>
        <p:nvGrpSpPr>
          <p:cNvPr id="13" name="Group 12"/>
          <p:cNvGrpSpPr/>
          <p:nvPr/>
        </p:nvGrpSpPr>
        <p:grpSpPr>
          <a:xfrm>
            <a:off x="202320" y="380997"/>
            <a:ext cx="1933832" cy="6060989"/>
            <a:chOff x="76200" y="381000"/>
            <a:chExt cx="1752600" cy="5867400"/>
          </a:xfrm>
        </p:grpSpPr>
        <p:grpSp>
          <p:nvGrpSpPr>
            <p:cNvPr id="14" name="Group 13"/>
            <p:cNvGrpSpPr/>
            <p:nvPr/>
          </p:nvGrpSpPr>
          <p:grpSpPr>
            <a:xfrm>
              <a:off x="76200" y="381000"/>
              <a:ext cx="1752600" cy="5867400"/>
              <a:chOff x="304800" y="381000"/>
              <a:chExt cx="1752600" cy="5867400"/>
            </a:xfrm>
          </p:grpSpPr>
          <p:sp>
            <p:nvSpPr>
              <p:cNvPr id="17" name="Oval 16"/>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God</a:t>
                </a:r>
                <a:endParaRPr lang="en-US" sz="3000" b="1" dirty="0">
                  <a:solidFill>
                    <a:schemeClr val="tx1"/>
                  </a:solidFill>
                </a:endParaRPr>
              </a:p>
            </p:txBody>
          </p:sp>
          <p:sp>
            <p:nvSpPr>
              <p:cNvPr id="18" name="Oval 17"/>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Family</a:t>
                </a:r>
                <a:endParaRPr lang="en-US" sz="3000" b="1" dirty="0">
                  <a:solidFill>
                    <a:schemeClr val="tx1"/>
                  </a:solidFill>
                </a:endParaRPr>
              </a:p>
            </p:txBody>
          </p:sp>
          <p:sp>
            <p:nvSpPr>
              <p:cNvPr id="19" name="Oval 18"/>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3000" b="1" dirty="0" smtClean="0">
                    <a:solidFill>
                      <a:schemeClr val="tx1"/>
                    </a:solidFill>
                  </a:rPr>
                  <a:t>Creation</a:t>
                </a:r>
                <a:endParaRPr lang="en-US" sz="3000" b="1" dirty="0">
                  <a:solidFill>
                    <a:schemeClr val="tx1"/>
                  </a:solidFill>
                </a:endParaRPr>
              </a:p>
            </p:txBody>
          </p:sp>
          <p:sp>
            <p:nvSpPr>
              <p:cNvPr id="20" name="Oval 19"/>
              <p:cNvSpPr/>
              <p:nvPr/>
            </p:nvSpPr>
            <p:spPr>
              <a:xfrm>
                <a:off x="609600" y="2438400"/>
                <a:ext cx="1143000" cy="609600"/>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Man</a:t>
                </a:r>
                <a:endParaRPr lang="en-US" sz="2400" b="1" dirty="0">
                  <a:solidFill>
                    <a:schemeClr val="tx1"/>
                  </a:solidFill>
                </a:endParaRPr>
              </a:p>
            </p:txBody>
          </p:sp>
        </p:grpSp>
        <p:sp>
          <p:nvSpPr>
            <p:cNvPr id="15"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sp>
          <p:nvSpPr>
            <p:cNvPr id="16" name="Rectangle 14"/>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grpSp>
      <p:grpSp>
        <p:nvGrpSpPr>
          <p:cNvPr id="21" name="Group 20"/>
          <p:cNvGrpSpPr/>
          <p:nvPr/>
        </p:nvGrpSpPr>
        <p:grpSpPr>
          <a:xfrm>
            <a:off x="3590914" y="380996"/>
            <a:ext cx="1933832" cy="6060989"/>
            <a:chOff x="76200" y="381000"/>
            <a:chExt cx="1752600" cy="5867400"/>
          </a:xfrm>
        </p:grpSpPr>
        <p:grpSp>
          <p:nvGrpSpPr>
            <p:cNvPr id="22" name="Group 21"/>
            <p:cNvGrpSpPr/>
            <p:nvPr/>
          </p:nvGrpSpPr>
          <p:grpSpPr>
            <a:xfrm>
              <a:off x="76200" y="381000"/>
              <a:ext cx="1752600" cy="5867400"/>
              <a:chOff x="304800" y="381000"/>
              <a:chExt cx="1752600" cy="5867400"/>
            </a:xfrm>
          </p:grpSpPr>
          <p:sp>
            <p:nvSpPr>
              <p:cNvPr id="25" name="Oval 24"/>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God</a:t>
                </a:r>
                <a:endParaRPr lang="en-US" sz="3000" b="1" dirty="0">
                  <a:solidFill>
                    <a:schemeClr val="tx1"/>
                  </a:solidFill>
                </a:endParaRPr>
              </a:p>
            </p:txBody>
          </p:sp>
          <p:sp>
            <p:nvSpPr>
              <p:cNvPr id="26" name="Oval 25"/>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Israel</a:t>
                </a:r>
                <a:endParaRPr lang="en-US" sz="3000" b="1" dirty="0">
                  <a:solidFill>
                    <a:schemeClr val="tx1"/>
                  </a:solidFill>
                </a:endParaRPr>
              </a:p>
            </p:txBody>
          </p:sp>
          <p:sp>
            <p:nvSpPr>
              <p:cNvPr id="27" name="Oval 26"/>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3000" b="1" dirty="0" smtClean="0">
                    <a:solidFill>
                      <a:schemeClr val="tx1"/>
                    </a:solidFill>
                  </a:rPr>
                  <a:t>Nations</a:t>
                </a:r>
                <a:endParaRPr lang="en-US" sz="3000" b="1" dirty="0">
                  <a:solidFill>
                    <a:schemeClr val="tx1"/>
                  </a:solidFill>
                </a:endParaRPr>
              </a:p>
            </p:txBody>
          </p:sp>
          <p:sp>
            <p:nvSpPr>
              <p:cNvPr id="28" name="Oval 27"/>
              <p:cNvSpPr/>
              <p:nvPr/>
            </p:nvSpPr>
            <p:spPr>
              <a:xfrm>
                <a:off x="609600" y="2438400"/>
                <a:ext cx="1143000" cy="609600"/>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King</a:t>
                </a:r>
                <a:endParaRPr lang="en-US" sz="2400" b="1" dirty="0">
                  <a:solidFill>
                    <a:schemeClr val="tx1"/>
                  </a:solidFill>
                </a:endParaRPr>
              </a:p>
            </p:txBody>
          </p:sp>
        </p:grpSp>
        <p:sp>
          <p:nvSpPr>
            <p:cNvPr id="23"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sp>
          <p:nvSpPr>
            <p:cNvPr id="24" name="Rectangle 14"/>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grpSp>
      <p:sp>
        <p:nvSpPr>
          <p:cNvPr id="2" name="Right Arrow 1"/>
          <p:cNvSpPr/>
          <p:nvPr/>
        </p:nvSpPr>
        <p:spPr>
          <a:xfrm>
            <a:off x="2306595" y="3135991"/>
            <a:ext cx="1120346" cy="546323"/>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ight Arrow 28"/>
          <p:cNvSpPr/>
          <p:nvPr/>
        </p:nvSpPr>
        <p:spPr>
          <a:xfrm>
            <a:off x="5722499" y="3135991"/>
            <a:ext cx="1120346" cy="546323"/>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78486597"/>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76200" y="380999"/>
            <a:ext cx="1933832" cy="6060989"/>
            <a:chOff x="76200" y="381000"/>
            <a:chExt cx="1752600" cy="5867400"/>
          </a:xfrm>
        </p:grpSpPr>
        <p:grpSp>
          <p:nvGrpSpPr>
            <p:cNvPr id="5" name="Group 4"/>
            <p:cNvGrpSpPr/>
            <p:nvPr/>
          </p:nvGrpSpPr>
          <p:grpSpPr>
            <a:xfrm>
              <a:off x="76200" y="381000"/>
              <a:ext cx="1752600" cy="5867400"/>
              <a:chOff x="304800" y="381000"/>
              <a:chExt cx="1752600" cy="5867400"/>
            </a:xfrm>
          </p:grpSpPr>
          <p:sp>
            <p:nvSpPr>
              <p:cNvPr id="8" name="Oval 7"/>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God</a:t>
                </a:r>
                <a:endParaRPr lang="en-US" sz="3000" b="1" dirty="0">
                  <a:solidFill>
                    <a:schemeClr val="tx1"/>
                  </a:solidFill>
                </a:endParaRPr>
              </a:p>
            </p:txBody>
          </p:sp>
          <p:sp>
            <p:nvSpPr>
              <p:cNvPr id="9" name="Oval 8"/>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Church</a:t>
                </a:r>
                <a:endParaRPr lang="en-US" sz="3000" b="1" dirty="0">
                  <a:solidFill>
                    <a:schemeClr val="tx1"/>
                  </a:solidFill>
                </a:endParaRPr>
              </a:p>
            </p:txBody>
          </p:sp>
          <p:sp>
            <p:nvSpPr>
              <p:cNvPr id="10" name="Oval 9"/>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3000" b="1" dirty="0" smtClean="0">
                    <a:solidFill>
                      <a:schemeClr val="tx1"/>
                    </a:solidFill>
                  </a:rPr>
                  <a:t>Peoples</a:t>
                </a:r>
                <a:endParaRPr lang="en-US" sz="3000" b="1" dirty="0">
                  <a:solidFill>
                    <a:schemeClr val="tx1"/>
                  </a:solidFill>
                </a:endParaRPr>
              </a:p>
            </p:txBody>
          </p:sp>
          <p:sp>
            <p:nvSpPr>
              <p:cNvPr id="11" name="Oval 10"/>
              <p:cNvSpPr/>
              <p:nvPr/>
            </p:nvSpPr>
            <p:spPr>
              <a:xfrm>
                <a:off x="591584" y="2438400"/>
                <a:ext cx="1179030" cy="609600"/>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Christ</a:t>
                </a:r>
                <a:endParaRPr lang="en-US" sz="2400" b="1" dirty="0">
                  <a:solidFill>
                    <a:schemeClr val="tx1"/>
                  </a:solidFill>
                </a:endParaRPr>
              </a:p>
            </p:txBody>
          </p:sp>
        </p:grpSp>
        <p:sp>
          <p:nvSpPr>
            <p:cNvPr id="6"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sp>
          <p:nvSpPr>
            <p:cNvPr id="7" name="Rectangle 14"/>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grpSp>
      <p:sp>
        <p:nvSpPr>
          <p:cNvPr id="13" name="TextBox 12"/>
          <p:cNvSpPr txBox="1"/>
          <p:nvPr/>
        </p:nvSpPr>
        <p:spPr>
          <a:xfrm>
            <a:off x="2405449" y="380999"/>
            <a:ext cx="6236043" cy="6001643"/>
          </a:xfrm>
          <a:prstGeom prst="rect">
            <a:avLst/>
          </a:prstGeom>
          <a:noFill/>
        </p:spPr>
        <p:txBody>
          <a:bodyPr wrap="square" rtlCol="0">
            <a:spAutoFit/>
          </a:bodyPr>
          <a:lstStyle/>
          <a:p>
            <a:pPr algn="r"/>
            <a:r>
              <a:rPr lang="en-US" sz="3200" b="1" dirty="0" smtClean="0"/>
              <a:t>Romans 8.29</a:t>
            </a:r>
          </a:p>
          <a:p>
            <a:pPr algn="r"/>
            <a:endParaRPr lang="en-US" sz="3200" b="1" dirty="0" smtClean="0"/>
          </a:p>
          <a:p>
            <a:pPr algn="r"/>
            <a:r>
              <a:rPr lang="en-US" sz="3200" b="1" dirty="0" smtClean="0"/>
              <a:t>God predestined you to become conformed to the image of Christ.</a:t>
            </a:r>
          </a:p>
          <a:p>
            <a:pPr algn="r"/>
            <a:endParaRPr lang="en-US" sz="3200" b="1" dirty="0" smtClean="0"/>
          </a:p>
          <a:p>
            <a:pPr algn="r"/>
            <a:r>
              <a:rPr lang="en-US" sz="3200" b="1" dirty="0" smtClean="0"/>
              <a:t>Thus you become what you were created to be, the image of God.</a:t>
            </a:r>
          </a:p>
          <a:p>
            <a:pPr algn="r"/>
            <a:endParaRPr lang="en-US" sz="3200" b="1" dirty="0"/>
          </a:p>
          <a:p>
            <a:pPr algn="r"/>
            <a:r>
              <a:rPr lang="en-US" sz="3200" b="1" dirty="0" smtClean="0"/>
              <a:t>Two Goals:  </a:t>
            </a:r>
          </a:p>
          <a:p>
            <a:pPr algn="r"/>
            <a:r>
              <a:rPr lang="en-US" sz="3200" b="1" dirty="0" smtClean="0"/>
              <a:t>Reflect God’s character  </a:t>
            </a:r>
          </a:p>
          <a:p>
            <a:pPr algn="r"/>
            <a:r>
              <a:rPr lang="en-US" sz="3200" b="1" dirty="0" smtClean="0"/>
              <a:t>Represent God on Earth</a:t>
            </a:r>
          </a:p>
          <a:p>
            <a:pPr algn="r"/>
            <a:endParaRPr lang="en-US" sz="3200" b="1" dirty="0">
              <a:solidFill>
                <a:srgbClr val="FFFF00"/>
              </a:solidFill>
            </a:endParaRPr>
          </a:p>
        </p:txBody>
      </p:sp>
    </p:spTree>
    <p:extLst>
      <p:ext uri="{BB962C8B-B14F-4D97-AF65-F5344CB8AC3E}">
        <p14:creationId xmlns:p14="http://schemas.microsoft.com/office/powerpoint/2010/main" val="84342912"/>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76200" y="380999"/>
            <a:ext cx="1933832" cy="6060989"/>
            <a:chOff x="76200" y="381000"/>
            <a:chExt cx="1752600" cy="5867400"/>
          </a:xfrm>
        </p:grpSpPr>
        <p:grpSp>
          <p:nvGrpSpPr>
            <p:cNvPr id="5" name="Group 4"/>
            <p:cNvGrpSpPr/>
            <p:nvPr/>
          </p:nvGrpSpPr>
          <p:grpSpPr>
            <a:xfrm>
              <a:off x="76200" y="381000"/>
              <a:ext cx="1752600" cy="5867400"/>
              <a:chOff x="304800" y="381000"/>
              <a:chExt cx="1752600" cy="5867400"/>
            </a:xfrm>
          </p:grpSpPr>
          <p:sp>
            <p:nvSpPr>
              <p:cNvPr id="8" name="Oval 7"/>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God</a:t>
                </a:r>
                <a:endParaRPr lang="en-US" sz="3000" b="1" dirty="0">
                  <a:solidFill>
                    <a:schemeClr val="tx1"/>
                  </a:solidFill>
                </a:endParaRPr>
              </a:p>
            </p:txBody>
          </p:sp>
          <p:sp>
            <p:nvSpPr>
              <p:cNvPr id="9" name="Oval 8"/>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Church</a:t>
                </a:r>
                <a:endParaRPr lang="en-US" sz="3000" b="1" dirty="0">
                  <a:solidFill>
                    <a:schemeClr val="tx1"/>
                  </a:solidFill>
                </a:endParaRPr>
              </a:p>
            </p:txBody>
          </p:sp>
          <p:sp>
            <p:nvSpPr>
              <p:cNvPr id="10" name="Oval 9"/>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3000" b="1" dirty="0" smtClean="0">
                    <a:solidFill>
                      <a:schemeClr val="tx1"/>
                    </a:solidFill>
                  </a:rPr>
                  <a:t>Peoples</a:t>
                </a:r>
                <a:endParaRPr lang="en-US" sz="3000" b="1" dirty="0">
                  <a:solidFill>
                    <a:schemeClr val="tx1"/>
                  </a:solidFill>
                </a:endParaRPr>
              </a:p>
            </p:txBody>
          </p:sp>
          <p:sp>
            <p:nvSpPr>
              <p:cNvPr id="11" name="Oval 10"/>
              <p:cNvSpPr/>
              <p:nvPr/>
            </p:nvSpPr>
            <p:spPr>
              <a:xfrm>
                <a:off x="591584" y="2438400"/>
                <a:ext cx="1179030" cy="609600"/>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Christ</a:t>
                </a:r>
                <a:endParaRPr lang="en-US" sz="2400" b="1" dirty="0">
                  <a:solidFill>
                    <a:schemeClr val="tx1"/>
                  </a:solidFill>
                </a:endParaRPr>
              </a:p>
            </p:txBody>
          </p:sp>
        </p:grpSp>
        <p:sp>
          <p:nvSpPr>
            <p:cNvPr id="6"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sp>
          <p:nvSpPr>
            <p:cNvPr id="7" name="Rectangle 14"/>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grpSp>
      <p:sp>
        <p:nvSpPr>
          <p:cNvPr id="13" name="TextBox 12"/>
          <p:cNvSpPr txBox="1"/>
          <p:nvPr/>
        </p:nvSpPr>
        <p:spPr>
          <a:xfrm>
            <a:off x="2092412" y="380999"/>
            <a:ext cx="6977448" cy="3046988"/>
          </a:xfrm>
          <a:prstGeom prst="rect">
            <a:avLst/>
          </a:prstGeom>
          <a:noFill/>
        </p:spPr>
        <p:txBody>
          <a:bodyPr wrap="square" rtlCol="0">
            <a:spAutoFit/>
          </a:bodyPr>
          <a:lstStyle/>
          <a:p>
            <a:pPr algn="r"/>
            <a:r>
              <a:rPr lang="en-US" sz="3200" b="1" dirty="0"/>
              <a:t>Ephesians 2.10 [NET</a:t>
            </a:r>
            <a:r>
              <a:rPr lang="en-US" sz="3200" b="1" dirty="0" smtClean="0"/>
              <a:t>]</a:t>
            </a:r>
          </a:p>
          <a:p>
            <a:pPr algn="r"/>
            <a:endParaRPr lang="en-US" sz="3200" b="1" dirty="0" smtClean="0"/>
          </a:p>
          <a:p>
            <a:pPr algn="r"/>
            <a:r>
              <a:rPr lang="en-US" sz="3200" b="1" dirty="0" smtClean="0"/>
              <a:t>“</a:t>
            </a:r>
            <a:r>
              <a:rPr lang="en-US" sz="3200" b="1" dirty="0"/>
              <a:t>For we are his workmanship, </a:t>
            </a:r>
            <a:endParaRPr lang="en-US" sz="3200" b="1" dirty="0" smtClean="0"/>
          </a:p>
          <a:p>
            <a:pPr algn="r"/>
            <a:r>
              <a:rPr lang="en-US" sz="3200" b="1" dirty="0" smtClean="0"/>
              <a:t>having </a:t>
            </a:r>
            <a:r>
              <a:rPr lang="en-US" sz="3200" b="1" dirty="0"/>
              <a:t>been created in Christ Jesus </a:t>
            </a:r>
            <a:endParaRPr lang="en-US" sz="3200" b="1" dirty="0" smtClean="0"/>
          </a:p>
          <a:p>
            <a:pPr algn="r"/>
            <a:r>
              <a:rPr lang="en-US" sz="3200" b="1" dirty="0" smtClean="0"/>
              <a:t>for </a:t>
            </a:r>
            <a:r>
              <a:rPr lang="en-US" sz="3200" b="1" dirty="0"/>
              <a:t>good works that God prepared beforehand so we may do them</a:t>
            </a:r>
            <a:r>
              <a:rPr lang="en-US" sz="3200" b="1" dirty="0" smtClean="0"/>
              <a:t>.”</a:t>
            </a:r>
          </a:p>
        </p:txBody>
      </p:sp>
    </p:spTree>
    <p:extLst>
      <p:ext uri="{BB962C8B-B14F-4D97-AF65-F5344CB8AC3E}">
        <p14:creationId xmlns:p14="http://schemas.microsoft.com/office/powerpoint/2010/main" val="168479913"/>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76200" y="380999"/>
            <a:ext cx="1933832" cy="6060989"/>
            <a:chOff x="76200" y="381000"/>
            <a:chExt cx="1752600" cy="5867400"/>
          </a:xfrm>
        </p:grpSpPr>
        <p:grpSp>
          <p:nvGrpSpPr>
            <p:cNvPr id="5" name="Group 4"/>
            <p:cNvGrpSpPr/>
            <p:nvPr/>
          </p:nvGrpSpPr>
          <p:grpSpPr>
            <a:xfrm>
              <a:off x="76200" y="381000"/>
              <a:ext cx="1752600" cy="5867400"/>
              <a:chOff x="304800" y="381000"/>
              <a:chExt cx="1752600" cy="5867400"/>
            </a:xfrm>
          </p:grpSpPr>
          <p:sp>
            <p:nvSpPr>
              <p:cNvPr id="8" name="Oval 7"/>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God</a:t>
                </a:r>
                <a:endParaRPr lang="en-US" sz="3000" b="1" dirty="0">
                  <a:solidFill>
                    <a:schemeClr val="tx1"/>
                  </a:solidFill>
                </a:endParaRPr>
              </a:p>
            </p:txBody>
          </p:sp>
          <p:sp>
            <p:nvSpPr>
              <p:cNvPr id="9" name="Oval 8"/>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Church</a:t>
                </a:r>
                <a:endParaRPr lang="en-US" sz="3000" b="1" dirty="0">
                  <a:solidFill>
                    <a:schemeClr val="tx1"/>
                  </a:solidFill>
                </a:endParaRPr>
              </a:p>
            </p:txBody>
          </p:sp>
          <p:sp>
            <p:nvSpPr>
              <p:cNvPr id="10" name="Oval 9"/>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3000" b="1" dirty="0" smtClean="0">
                    <a:solidFill>
                      <a:schemeClr val="tx1"/>
                    </a:solidFill>
                  </a:rPr>
                  <a:t>Peoples</a:t>
                </a:r>
                <a:endParaRPr lang="en-US" sz="3000" b="1" dirty="0">
                  <a:solidFill>
                    <a:schemeClr val="tx1"/>
                  </a:solidFill>
                </a:endParaRPr>
              </a:p>
            </p:txBody>
          </p:sp>
          <p:sp>
            <p:nvSpPr>
              <p:cNvPr id="11" name="Oval 10"/>
              <p:cNvSpPr/>
              <p:nvPr/>
            </p:nvSpPr>
            <p:spPr>
              <a:xfrm>
                <a:off x="591584" y="2438400"/>
                <a:ext cx="1179030" cy="609600"/>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Christ</a:t>
                </a:r>
                <a:endParaRPr lang="en-US" sz="2400" b="1" dirty="0">
                  <a:solidFill>
                    <a:schemeClr val="tx1"/>
                  </a:solidFill>
                </a:endParaRPr>
              </a:p>
            </p:txBody>
          </p:sp>
        </p:grpSp>
        <p:sp>
          <p:nvSpPr>
            <p:cNvPr id="6"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sp>
          <p:nvSpPr>
            <p:cNvPr id="7" name="Rectangle 14"/>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grpSp>
      <p:sp>
        <p:nvSpPr>
          <p:cNvPr id="13" name="TextBox 12"/>
          <p:cNvSpPr txBox="1"/>
          <p:nvPr/>
        </p:nvSpPr>
        <p:spPr>
          <a:xfrm>
            <a:off x="2010031" y="656893"/>
            <a:ext cx="7133969" cy="5509200"/>
          </a:xfrm>
          <a:prstGeom prst="rect">
            <a:avLst/>
          </a:prstGeom>
          <a:noFill/>
        </p:spPr>
        <p:txBody>
          <a:bodyPr wrap="square" rtlCol="0">
            <a:spAutoFit/>
          </a:bodyPr>
          <a:lstStyle/>
          <a:p>
            <a:pPr algn="r"/>
            <a:r>
              <a:rPr lang="en-US" sz="3200" b="1" dirty="0"/>
              <a:t>Titus 2.11-14 [NET</a:t>
            </a:r>
            <a:r>
              <a:rPr lang="en-US" sz="3200" b="1" dirty="0" smtClean="0"/>
              <a:t>]</a:t>
            </a:r>
          </a:p>
          <a:p>
            <a:pPr algn="r"/>
            <a:endParaRPr lang="en-US" sz="3200" b="1" dirty="0" smtClean="0"/>
          </a:p>
          <a:p>
            <a:pPr algn="r"/>
            <a:r>
              <a:rPr lang="en-US" sz="3200" b="1" dirty="0" smtClean="0"/>
              <a:t>“</a:t>
            </a:r>
            <a:r>
              <a:rPr lang="en-US" sz="3200" b="1" dirty="0"/>
              <a:t>For the grace of God </a:t>
            </a:r>
            <a:r>
              <a:rPr lang="en-US" sz="3200" b="1" dirty="0" smtClean="0"/>
              <a:t>… trains </a:t>
            </a:r>
            <a:r>
              <a:rPr lang="en-US" sz="3200" b="1" dirty="0"/>
              <a:t>us to reject godless ways and worldly desires and to live self-controlled, upright, and godly lives in the present </a:t>
            </a:r>
            <a:r>
              <a:rPr lang="en-US" sz="3200" b="1" dirty="0" smtClean="0"/>
              <a:t>age…  </a:t>
            </a:r>
          </a:p>
          <a:p>
            <a:pPr algn="r"/>
            <a:endParaRPr lang="en-US" sz="3200" b="1" dirty="0" smtClean="0"/>
          </a:p>
          <a:p>
            <a:pPr algn="r"/>
            <a:r>
              <a:rPr lang="en-US" sz="3200" b="1" dirty="0" smtClean="0"/>
              <a:t>[Christ] gave </a:t>
            </a:r>
            <a:r>
              <a:rPr lang="en-US" sz="3200" b="1" dirty="0"/>
              <a:t>himself for us to set us free from every kind of lawlessness and to purify for himself a people who are truly his, who are eager to do good.”</a:t>
            </a:r>
            <a:endParaRPr lang="en-US" sz="3200" b="1" dirty="0" smtClean="0"/>
          </a:p>
        </p:txBody>
      </p:sp>
    </p:spTree>
    <p:extLst>
      <p:ext uri="{BB962C8B-B14F-4D97-AF65-F5344CB8AC3E}">
        <p14:creationId xmlns:p14="http://schemas.microsoft.com/office/powerpoint/2010/main" val="3383021796"/>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76200" y="380999"/>
            <a:ext cx="1933832" cy="6060989"/>
            <a:chOff x="76200" y="381000"/>
            <a:chExt cx="1752600" cy="5867400"/>
          </a:xfrm>
        </p:grpSpPr>
        <p:grpSp>
          <p:nvGrpSpPr>
            <p:cNvPr id="5" name="Group 4"/>
            <p:cNvGrpSpPr/>
            <p:nvPr/>
          </p:nvGrpSpPr>
          <p:grpSpPr>
            <a:xfrm>
              <a:off x="76200" y="381000"/>
              <a:ext cx="1752600" cy="5867400"/>
              <a:chOff x="304800" y="381000"/>
              <a:chExt cx="1752600" cy="5867400"/>
            </a:xfrm>
          </p:grpSpPr>
          <p:sp>
            <p:nvSpPr>
              <p:cNvPr id="8" name="Oval 7"/>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God</a:t>
                </a:r>
                <a:endParaRPr lang="en-US" sz="3000" b="1" dirty="0">
                  <a:solidFill>
                    <a:schemeClr val="tx1"/>
                  </a:solidFill>
                </a:endParaRPr>
              </a:p>
            </p:txBody>
          </p:sp>
          <p:sp>
            <p:nvSpPr>
              <p:cNvPr id="9" name="Oval 8"/>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Church</a:t>
                </a:r>
                <a:endParaRPr lang="en-US" sz="3000" b="1" dirty="0">
                  <a:solidFill>
                    <a:schemeClr val="tx1"/>
                  </a:solidFill>
                </a:endParaRPr>
              </a:p>
            </p:txBody>
          </p:sp>
          <p:sp>
            <p:nvSpPr>
              <p:cNvPr id="10" name="Oval 9"/>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3000" b="1" dirty="0" smtClean="0">
                    <a:solidFill>
                      <a:schemeClr val="tx1"/>
                    </a:solidFill>
                  </a:rPr>
                  <a:t>Peoples</a:t>
                </a:r>
                <a:endParaRPr lang="en-US" sz="3000" b="1" dirty="0">
                  <a:solidFill>
                    <a:schemeClr val="tx1"/>
                  </a:solidFill>
                </a:endParaRPr>
              </a:p>
            </p:txBody>
          </p:sp>
          <p:sp>
            <p:nvSpPr>
              <p:cNvPr id="11" name="Oval 10"/>
              <p:cNvSpPr/>
              <p:nvPr/>
            </p:nvSpPr>
            <p:spPr>
              <a:xfrm>
                <a:off x="591584" y="2438400"/>
                <a:ext cx="1179030" cy="609600"/>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Christ</a:t>
                </a:r>
                <a:endParaRPr lang="en-US" sz="2400" b="1" dirty="0">
                  <a:solidFill>
                    <a:schemeClr val="tx1"/>
                  </a:solidFill>
                </a:endParaRPr>
              </a:p>
            </p:txBody>
          </p:sp>
        </p:grpSp>
        <p:sp>
          <p:nvSpPr>
            <p:cNvPr id="6"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sp>
          <p:nvSpPr>
            <p:cNvPr id="7" name="Rectangle 14"/>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gr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31741" y="-1"/>
            <a:ext cx="5412259" cy="6865157"/>
          </a:xfrm>
          <a:prstGeom prst="rect">
            <a:avLst/>
          </a:prstGeom>
        </p:spPr>
      </p:pic>
      <p:sp>
        <p:nvSpPr>
          <p:cNvPr id="12" name="TextBox 11"/>
          <p:cNvSpPr txBox="1"/>
          <p:nvPr/>
        </p:nvSpPr>
        <p:spPr>
          <a:xfrm>
            <a:off x="3014285" y="1464723"/>
            <a:ext cx="553998" cy="3935707"/>
          </a:xfrm>
          <a:prstGeom prst="rect">
            <a:avLst/>
          </a:prstGeom>
          <a:noFill/>
        </p:spPr>
        <p:txBody>
          <a:bodyPr vert="vert270" wrap="square" rtlCol="0">
            <a:spAutoFit/>
          </a:bodyPr>
          <a:lstStyle/>
          <a:p>
            <a:pPr algn="ctr"/>
            <a:r>
              <a:rPr lang="en-US" sz="2400" dirty="0" smtClean="0"/>
              <a:t>Matthew Willett, age one year</a:t>
            </a:r>
            <a:endParaRPr lang="en-US" sz="2400" dirty="0"/>
          </a:p>
        </p:txBody>
      </p:sp>
    </p:spTree>
    <p:extLst>
      <p:ext uri="{BB962C8B-B14F-4D97-AF65-F5344CB8AC3E}">
        <p14:creationId xmlns:p14="http://schemas.microsoft.com/office/powerpoint/2010/main" val="1869644692"/>
      </p:ext>
    </p:extLst>
  </p:cSld>
  <p:clrMapOvr>
    <a:masterClrMapping/>
  </p:clrMapOvr>
  <mc:AlternateContent xmlns:mc="http://schemas.openxmlformats.org/markup-compatibility/2006">
    <mc:Choice xmlns:p14="http://schemas.microsoft.com/office/powerpoint/2010/main" Requires="p14">
      <p:transition spd="slow" p14:dur="1500">
        <p:wipe dir="d"/>
      </p:transition>
    </mc:Choice>
    <mc:Fallback>
      <p:transition spd="slow">
        <p:wipe dir="d"/>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326</TotalTime>
  <Words>1397</Words>
  <Application>Microsoft Office PowerPoint</Application>
  <PresentationFormat>On-screen Show (4:3)</PresentationFormat>
  <Paragraphs>166</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13</cp:revision>
  <dcterms:created xsi:type="dcterms:W3CDTF">2014-05-21T14:54:16Z</dcterms:created>
  <dcterms:modified xsi:type="dcterms:W3CDTF">2014-05-21T20:20:48Z</dcterms:modified>
</cp:coreProperties>
</file>